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343" r:id="rId3"/>
    <p:sldId id="344" r:id="rId4"/>
    <p:sldId id="363" r:id="rId5"/>
    <p:sldId id="364" r:id="rId6"/>
    <p:sldId id="365" r:id="rId7"/>
    <p:sldId id="366" r:id="rId8"/>
    <p:sldId id="2142" r:id="rId9"/>
    <p:sldId id="2143" r:id="rId10"/>
    <p:sldId id="2523" r:id="rId11"/>
    <p:sldId id="367" r:id="rId12"/>
    <p:sldId id="369" r:id="rId13"/>
    <p:sldId id="370" r:id="rId14"/>
    <p:sldId id="2146" r:id="rId15"/>
    <p:sldId id="371" r:id="rId16"/>
    <p:sldId id="2147" r:id="rId17"/>
    <p:sldId id="372" r:id="rId18"/>
    <p:sldId id="373" r:id="rId19"/>
    <p:sldId id="2524" r:id="rId20"/>
    <p:sldId id="374" r:id="rId21"/>
    <p:sldId id="375" r:id="rId22"/>
    <p:sldId id="378" r:id="rId23"/>
    <p:sldId id="381" r:id="rId24"/>
    <p:sldId id="382" r:id="rId25"/>
    <p:sldId id="2144" r:id="rId26"/>
    <p:sldId id="379" r:id="rId27"/>
    <p:sldId id="2145" r:id="rId28"/>
    <p:sldId id="380" r:id="rId29"/>
    <p:sldId id="2525" r:id="rId30"/>
    <p:sldId id="376" r:id="rId31"/>
    <p:sldId id="2139" r:id="rId32"/>
    <p:sldId id="2140" r:id="rId33"/>
    <p:sldId id="383" r:id="rId34"/>
    <p:sldId id="384" r:id="rId35"/>
    <p:sldId id="2164" r:id="rId36"/>
    <p:sldId id="2165" r:id="rId37"/>
    <p:sldId id="2166" r:id="rId38"/>
    <p:sldId id="2167" r:id="rId39"/>
    <p:sldId id="385" r:id="rId40"/>
    <p:sldId id="386" r:id="rId41"/>
    <p:sldId id="387" r:id="rId42"/>
    <p:sldId id="388" r:id="rId43"/>
    <p:sldId id="2159" r:id="rId44"/>
    <p:sldId id="2160" r:id="rId45"/>
    <p:sldId id="389" r:id="rId46"/>
    <p:sldId id="2161" r:id="rId47"/>
    <p:sldId id="2162" r:id="rId48"/>
    <p:sldId id="2163" r:id="rId49"/>
    <p:sldId id="390" r:id="rId50"/>
    <p:sldId id="391" r:id="rId51"/>
    <p:sldId id="392" r:id="rId52"/>
    <p:sldId id="393" r:id="rId53"/>
    <p:sldId id="2141" r:id="rId54"/>
    <p:sldId id="2522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97AF"/>
    <a:srgbClr val="5A7EA9"/>
    <a:srgbClr val="4576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FC8233-A25F-481B-8F2D-E4AD6FF64103}" v="1" dt="2023-02-26T09:21:23.6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01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213" y="41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-150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호진" userId="e7b51f9e24c37788" providerId="LiveId" clId="{05FC8233-A25F-481B-8F2D-E4AD6FF64103}"/>
    <pc:docChg chg="modSld">
      <pc:chgData name="이 호진" userId="e7b51f9e24c37788" providerId="LiveId" clId="{05FC8233-A25F-481B-8F2D-E4AD6FF64103}" dt="2023-02-26T09:22:01.560" v="41" actId="167"/>
      <pc:docMkLst>
        <pc:docMk/>
      </pc:docMkLst>
      <pc:sldChg chg="addSp modSp mod">
        <pc:chgData name="이 호진" userId="e7b51f9e24c37788" providerId="LiveId" clId="{05FC8233-A25F-481B-8F2D-E4AD6FF64103}" dt="2023-02-26T09:22:01.560" v="41" actId="167"/>
        <pc:sldMkLst>
          <pc:docMk/>
          <pc:sldMk cId="3030479519" sldId="256"/>
        </pc:sldMkLst>
        <pc:spChg chg="add mod">
          <ac:chgData name="이 호진" userId="e7b51f9e24c37788" providerId="LiveId" clId="{05FC8233-A25F-481B-8F2D-E4AD6FF64103}" dt="2023-02-26T09:21:40.367" v="37" actId="255"/>
          <ac:spMkLst>
            <pc:docMk/>
            <pc:sldMk cId="3030479519" sldId="256"/>
            <ac:spMk id="2" creationId="{08F241CE-C79E-92A4-4E90-BF891438E40D}"/>
          </ac:spMkLst>
        </pc:spChg>
        <pc:spChg chg="add mod ord">
          <ac:chgData name="이 호진" userId="e7b51f9e24c37788" providerId="LiveId" clId="{05FC8233-A25F-481B-8F2D-E4AD6FF64103}" dt="2023-02-26T09:22:01.560" v="41" actId="167"/>
          <ac:spMkLst>
            <pc:docMk/>
            <pc:sldMk cId="3030479519" sldId="256"/>
            <ac:spMk id="3" creationId="{C60A0898-4812-2FA1-6CC2-344A3D0A649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FA4190-7574-4EE5-B05F-4DD4452BD0D3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BFADEE-3CDC-4B00-8036-6155094DDF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437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470569-47A2-15C4-2FCF-6F6C05342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C9201E-51E9-823B-87DA-C8F1306C13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3F49E0-12BB-ADED-C256-101DFC4DD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9F0A46-2A73-ED8B-E437-28E120C4A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00D3F1-9B95-BE3D-8040-9177FFE23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69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35500-5EDF-A1A6-F140-B258805F4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6906D3-C306-BD01-7E4D-1974BCB45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2DB812-AB6A-5AB2-F707-E299FC511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F9F9BB-29EE-62EB-D727-910708332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470F6E-F316-E1F1-0DF3-F7268595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006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ECD0376-14AF-1EB2-8031-362F1EAE73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4FFF21-7B27-30D5-11EC-80BC28C7C6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9D9C58-568F-9807-BBAB-2591BC3D6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46149D-36E2-C093-5E6D-93E988123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799FA7-D6C8-AF66-47D1-F6C5B98A3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94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F661B8-7BD2-BEF0-4B54-E85F3BBC9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44DCE6-0ACB-E39C-FF4C-0834DBCCC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FBCEEB-8CF5-DA5A-2478-933D8ACF0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7CF6DC-9824-8EE6-A410-6140D342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CBF799-3B30-3014-4950-7361D3547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397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B4228-D2E2-1380-4542-7FA5491D2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162D2E-1827-C1CF-B381-6AC41060E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34B93F-BD9F-2527-DB5A-BA9FBA180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AA7BB3-06BE-7B30-FAB5-0ECE9B218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6F1FEA-5D84-17A0-5505-1CFD23B5E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455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BB4CB5-3C14-24FF-CDEB-0BE2D2D16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B56899-BA28-400B-5616-BBE33372A3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F566874-8A76-E647-C986-BE0340156D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428D95-AC6F-65BF-2062-1F2E9FAC7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CDFE5F-E1D5-9133-98AD-539DCB090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F99C7C-2600-22E2-6B26-8C8EA174B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824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3D11B0-D07B-976C-489F-DB27FF716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CAD980-FB71-D091-0163-655B9BCF5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9FA3AA-7DBE-5B87-D36A-163C80665C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590E14-1497-794A-5F9A-67574838C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2CA3A0F-D238-7DC8-D8E8-27A529FD0C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2B83FF7-E655-1697-1BC4-BC53A3774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C942D7-DC1A-005D-638F-3B8658ADE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CBCEF31-1FDA-B0B1-2D13-B833B85CE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597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CDDB70-2F43-7863-2981-68FB0DE6A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048280-437D-F443-4468-1F2479D16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F21DC1F-4AC9-FBA3-4136-E19A1D2B1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C6B46A-38D6-2FA2-63A7-884A0CBEE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186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AF48B4-857E-AAC9-83FB-867395B77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9A877D0-03F8-F6A3-0264-D070E291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1F7075-ECE3-3408-AC37-B6B2CF525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06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925305-02D1-DC01-2B51-97F659581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2698A1-7D43-F00C-0B6B-4780A9A2A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4C5F49-A75B-E708-A3B3-40E360284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874F1D-C054-09DA-1574-DAF401498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BC8A8-09CE-68C5-43B7-DE5AD93C9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39E618-299A-3E23-CFE8-4E6C9D6CC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538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64A4C8-B92E-9E17-9DB3-A83C69F2A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61BB1E-1B2E-9FF3-B302-E64910F6B7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C8D773-9453-41E8-702E-958EEFCBC6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60EBAB-6751-1D4A-A2D8-33D794DB8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2C7C4F-923D-B777-865F-7C925C947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39B44B-173C-1253-5F68-992B7080A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101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E48DADE-237D-7C6B-AED1-9D05F2D5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606FCD-3DD3-029A-A5B3-82C3BE391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BCDD7-9F60-2055-ADEA-99E1A497BF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1F0891-E7E0-A316-B823-E6AFA99AC8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674577-5092-FE37-0AF2-6A6EC7471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624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6.png"/><Relationship Id="rId4" Type="http://schemas.openxmlformats.org/officeDocument/2006/relationships/image" Target="../media/image95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0.png"/><Relationship Id="rId4" Type="http://schemas.openxmlformats.org/officeDocument/2006/relationships/image" Target="../media/image99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png"/><Relationship Id="rId5" Type="http://schemas.openxmlformats.org/officeDocument/2006/relationships/image" Target="../media/image104.jpg"/><Relationship Id="rId4" Type="http://schemas.openxmlformats.org/officeDocument/2006/relationships/image" Target="../media/image103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jpg"/><Relationship Id="rId7" Type="http://schemas.openxmlformats.org/officeDocument/2006/relationships/image" Target="../media/image111.jp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jpg"/><Relationship Id="rId5" Type="http://schemas.openxmlformats.org/officeDocument/2006/relationships/image" Target="../media/image109.jpg"/><Relationship Id="rId4" Type="http://schemas.openxmlformats.org/officeDocument/2006/relationships/image" Target="../media/image108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9D3D52E-794C-B718-10B7-A6611ABB5AF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57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F241CE-C79E-92A4-4E90-BF891438E40D}"/>
              </a:ext>
            </a:extLst>
          </p:cNvPr>
          <p:cNvSpPr txBox="1"/>
          <p:nvPr/>
        </p:nvSpPr>
        <p:spPr>
          <a:xfrm>
            <a:off x="571500" y="611478"/>
            <a:ext cx="91494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</a:rPr>
              <a:t>웹페이지 구축을 위한</a:t>
            </a:r>
            <a:endParaRPr lang="en-US" altLang="ko-KR" sz="4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FFB648-2FB9-2796-2AF3-5114BBCDBE13}"/>
              </a:ext>
            </a:extLst>
          </p:cNvPr>
          <p:cNvSpPr txBox="1"/>
          <p:nvPr/>
        </p:nvSpPr>
        <p:spPr>
          <a:xfrm>
            <a:off x="571500" y="1094364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600" b="1" dirty="0">
                <a:solidFill>
                  <a:schemeClr val="bg1"/>
                </a:solidFill>
              </a:rPr>
              <a:t>CSS3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EB230C-A910-8E0D-9B3D-9E5F098DE686}"/>
              </a:ext>
            </a:extLst>
          </p:cNvPr>
          <p:cNvSpPr txBox="1"/>
          <p:nvPr/>
        </p:nvSpPr>
        <p:spPr>
          <a:xfrm>
            <a:off x="9949543" y="6341320"/>
            <a:ext cx="200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이호진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8581AD1-CEE6-1FE6-A60B-E3ED23992466}"/>
              </a:ext>
            </a:extLst>
          </p:cNvPr>
          <p:cNvCxnSpPr>
            <a:cxnSpLocks/>
          </p:cNvCxnSpPr>
          <p:nvPr/>
        </p:nvCxnSpPr>
        <p:spPr>
          <a:xfrm>
            <a:off x="48986" y="6193971"/>
            <a:ext cx="120015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AB009D7-FAAE-543F-4829-4ABFE1D71F4D}"/>
              </a:ext>
            </a:extLst>
          </p:cNvPr>
          <p:cNvSpPr txBox="1"/>
          <p:nvPr/>
        </p:nvSpPr>
        <p:spPr>
          <a:xfrm>
            <a:off x="620485" y="280459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tabLst>
                <a:tab pos="1471295" algn="l"/>
              </a:tabLst>
            </a:pPr>
            <a:r>
              <a:rPr lang="en-US" altLang="ko-KR" sz="3200" spc="-225" dirty="0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CSS</a:t>
            </a:r>
            <a:r>
              <a:rPr lang="ko-KR" altLang="en-US" sz="3200" spc="275" dirty="0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</a:t>
            </a:r>
            <a:r>
              <a:rPr lang="ko-KR" altLang="en-US" sz="3200" spc="-660" dirty="0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3200" b="1" spc="-20" dirty="0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기본개념</a:t>
            </a:r>
            <a:endParaRPr lang="ko-KR" altLang="en-US" sz="3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0479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2" y="2571749"/>
            <a:ext cx="3633470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2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>
                <a:solidFill>
                  <a:schemeClr val="bg1"/>
                </a:solidFill>
              </a:rPr>
              <a:t>테두리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644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테두리 관련 속성들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22E8BE-7ADE-11A2-6F6F-6CCAC72BE240}"/>
              </a:ext>
            </a:extLst>
          </p:cNvPr>
          <p:cNvSpPr txBox="1"/>
          <p:nvPr/>
        </p:nvSpPr>
        <p:spPr>
          <a:xfrm>
            <a:off x="620784" y="1157681"/>
            <a:ext cx="393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border-style </a:t>
            </a:r>
            <a:r>
              <a:rPr lang="ko-KR" altLang="en-US" b="1"/>
              <a:t>속성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947B3F-6ACB-5588-B55F-9C488F296BE0}"/>
              </a:ext>
            </a:extLst>
          </p:cNvPr>
          <p:cNvSpPr txBox="1"/>
          <p:nvPr/>
        </p:nvSpPr>
        <p:spPr>
          <a:xfrm>
            <a:off x="704675" y="1593908"/>
            <a:ext cx="53437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기본 값이 </a:t>
            </a:r>
            <a:r>
              <a:rPr lang="en-US" altLang="ko-KR" sz="1400"/>
              <a:t>none </a:t>
            </a:r>
            <a:r>
              <a:rPr lang="en-US" altLang="ko-KR" sz="1400">
                <a:sym typeface="Wingdings" panose="05000000000000000000" pitchFamily="2" charset="2"/>
              </a:rPr>
              <a:t> </a:t>
            </a:r>
            <a:r>
              <a:rPr lang="ko-KR" altLang="en-US" sz="1400">
                <a:sym typeface="Wingdings" panose="05000000000000000000" pitchFamily="2" charset="2"/>
              </a:rPr>
              <a:t>화면에</a:t>
            </a:r>
            <a:r>
              <a:rPr lang="en-US" altLang="ko-KR" sz="1400">
                <a:sym typeface="Wingdings" panose="05000000000000000000" pitchFamily="2" charset="2"/>
              </a:rPr>
              <a:t> </a:t>
            </a:r>
            <a:r>
              <a:rPr lang="ko-KR" altLang="en-US" sz="1400">
                <a:sym typeface="Wingdings" panose="05000000000000000000" pitchFamily="2" charset="2"/>
              </a:rPr>
              <a:t>테두리 표시안됨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테두리를 그리기 위해서는 맨 먼저 테두리 스타일부터 지정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C40AEE-A31D-CCC8-C20A-64CDA448B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574" y="1586673"/>
            <a:ext cx="5427322" cy="551368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7EE5856E-E053-9DD0-CA04-04BAE1116F63}"/>
              </a:ext>
            </a:extLst>
          </p:cNvPr>
          <p:cNvGrpSpPr/>
          <p:nvPr/>
        </p:nvGrpSpPr>
        <p:grpSpPr>
          <a:xfrm>
            <a:off x="654339" y="2466796"/>
            <a:ext cx="5260253" cy="4245698"/>
            <a:chOff x="813553" y="2468182"/>
            <a:chExt cx="5260253" cy="424569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0296F96-A412-5F99-DE7D-C735F2E8B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3553" y="2468182"/>
              <a:ext cx="5260253" cy="301933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54AFDFB-464C-54BB-155D-17C2643C95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/>
            <a:stretch/>
          </p:blipFill>
          <p:spPr>
            <a:xfrm>
              <a:off x="838719" y="5428797"/>
              <a:ext cx="5235087" cy="1285083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E7D32E36-53FB-04EB-5A7B-DDB4CABB24A7}"/>
              </a:ext>
            </a:extLst>
          </p:cNvPr>
          <p:cNvSpPr/>
          <p:nvPr/>
        </p:nvSpPr>
        <p:spPr>
          <a:xfrm>
            <a:off x="6328095" y="2466796"/>
            <a:ext cx="41916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.box1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border-style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solid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}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실선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.box2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border-style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dotted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}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점선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.box3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border-style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dashed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}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선으로 된 점선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736F097-593C-AFA2-5084-2708973BCC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732"/>
          <a:stretch/>
        </p:blipFill>
        <p:spPr>
          <a:xfrm>
            <a:off x="6328095" y="3749879"/>
            <a:ext cx="4752975" cy="853011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712BD32-4F61-65D4-4611-6A4981F45BBB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0BAA09-C0DD-3D97-3229-9E05FCED677D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F92098-4DF1-DE8A-AC3B-40C60CE66598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4189067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테두리 관련 속성들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9681D1-80BD-B218-F8D2-18B941F185F3}"/>
              </a:ext>
            </a:extLst>
          </p:cNvPr>
          <p:cNvSpPr txBox="1"/>
          <p:nvPr/>
        </p:nvSpPr>
        <p:spPr>
          <a:xfrm>
            <a:off x="620784" y="1157681"/>
            <a:ext cx="393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border-width </a:t>
            </a:r>
            <a:r>
              <a:rPr lang="ko-KR" altLang="en-US" b="1"/>
              <a:t>속성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96AA2D-46E9-8336-2E48-25D45C872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676" y="1954546"/>
            <a:ext cx="4144162" cy="11248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24190B-1C25-FE9C-539D-8E471D3A1440}"/>
              </a:ext>
            </a:extLst>
          </p:cNvPr>
          <p:cNvSpPr txBox="1"/>
          <p:nvPr/>
        </p:nvSpPr>
        <p:spPr>
          <a:xfrm>
            <a:off x="771787" y="1553837"/>
            <a:ext cx="5033395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테두리</a:t>
            </a:r>
            <a:r>
              <a:rPr lang="en-US" altLang="ko-KR" sz="1400"/>
              <a:t> </a:t>
            </a:r>
            <a:r>
              <a:rPr lang="ko-KR" altLang="en-US" sz="1400"/>
              <a:t>두께 지정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B8A80-0036-0D3C-EA16-B16D46FEC467}"/>
              </a:ext>
            </a:extLst>
          </p:cNvPr>
          <p:cNvSpPr txBox="1"/>
          <p:nvPr/>
        </p:nvSpPr>
        <p:spPr>
          <a:xfrm>
            <a:off x="855676" y="3264062"/>
            <a:ext cx="363490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border-width </a:t>
            </a:r>
            <a:r>
              <a:rPr lang="ko-KR" altLang="en-US" sz="1400"/>
              <a:t>속성 값이</a:t>
            </a:r>
            <a:endParaRPr lang="en-US" altLang="ko-KR" sz="1400"/>
          </a:p>
          <a:p>
            <a:endParaRPr lang="en-US" altLang="ko-KR" sz="1400"/>
          </a:p>
          <a:p>
            <a:r>
              <a:rPr lang="en-US" altLang="ko-KR" sz="1400"/>
              <a:t>1)</a:t>
            </a:r>
            <a:r>
              <a:rPr lang="en-US" altLang="ko-KR" sz="1400">
                <a:sym typeface="Wingdings" panose="05000000000000000000" pitchFamily="2" charset="2"/>
              </a:rPr>
              <a:t> 1</a:t>
            </a:r>
            <a:r>
              <a:rPr lang="ko-KR" altLang="en-US" sz="1400">
                <a:sym typeface="Wingdings" panose="05000000000000000000" pitchFamily="2" charset="2"/>
              </a:rPr>
              <a:t>개라면 </a:t>
            </a:r>
            <a:r>
              <a:rPr lang="en-US" altLang="ko-KR" sz="1400">
                <a:sym typeface="Wingdings" panose="05000000000000000000" pitchFamily="2" charset="2"/>
              </a:rPr>
              <a:t>: </a:t>
            </a:r>
            <a:r>
              <a:rPr lang="ko-KR" altLang="en-US" sz="1400">
                <a:sym typeface="Wingdings" panose="05000000000000000000" pitchFamily="2" charset="2"/>
              </a:rPr>
              <a:t>네 방향에 모두 같은 두께</a:t>
            </a:r>
            <a:endParaRPr lang="en-US" altLang="ko-KR" sz="1400"/>
          </a:p>
          <a:p>
            <a:endParaRPr lang="en-US" altLang="ko-KR" sz="1400">
              <a:sym typeface="Wingdings" panose="05000000000000000000" pitchFamily="2" charset="2"/>
            </a:endParaRPr>
          </a:p>
          <a:p>
            <a:endParaRPr lang="en-US" altLang="ko-KR" sz="1400">
              <a:sym typeface="Wingdings" panose="05000000000000000000" pitchFamily="2" charset="2"/>
            </a:endParaRPr>
          </a:p>
          <a:p>
            <a:endParaRPr lang="en-US" altLang="ko-KR" sz="1400">
              <a:sym typeface="Wingdings" panose="05000000000000000000" pitchFamily="2" charset="2"/>
            </a:endParaRPr>
          </a:p>
          <a:p>
            <a:r>
              <a:rPr lang="en-US" altLang="ko-KR" sz="1400">
                <a:sym typeface="Wingdings" panose="05000000000000000000" pitchFamily="2" charset="2"/>
              </a:rPr>
              <a:t>2) 2</a:t>
            </a:r>
            <a:r>
              <a:rPr lang="ko-KR" altLang="en-US" sz="1400">
                <a:sym typeface="Wingdings" panose="05000000000000000000" pitchFamily="2" charset="2"/>
              </a:rPr>
              <a:t>개라면 </a:t>
            </a:r>
            <a:r>
              <a:rPr lang="en-US" altLang="ko-KR" sz="1400">
                <a:sym typeface="Wingdings" panose="05000000000000000000" pitchFamily="2" charset="2"/>
              </a:rPr>
              <a:t>: </a:t>
            </a:r>
            <a:r>
              <a:rPr lang="ko-KR" altLang="en-US" sz="1400">
                <a:sym typeface="Wingdings" panose="05000000000000000000" pitchFamily="2" charset="2"/>
              </a:rPr>
              <a:t>위아래</a:t>
            </a:r>
            <a:r>
              <a:rPr lang="en-US" altLang="ko-KR" sz="1400">
                <a:sym typeface="Wingdings" panose="05000000000000000000" pitchFamily="2" charset="2"/>
              </a:rPr>
              <a:t>, </a:t>
            </a:r>
            <a:r>
              <a:rPr lang="ko-KR" altLang="en-US" sz="1400">
                <a:sym typeface="Wingdings" panose="05000000000000000000" pitchFamily="2" charset="2"/>
              </a:rPr>
              <a:t>좌우 묶어서</a:t>
            </a:r>
            <a:endParaRPr lang="en-US" altLang="ko-KR" sz="1400">
              <a:sym typeface="Wingdings" panose="05000000000000000000" pitchFamily="2" charset="2"/>
            </a:endParaRPr>
          </a:p>
          <a:p>
            <a:endParaRPr lang="en-US" altLang="ko-KR" sz="1400">
              <a:sym typeface="Wingdings" panose="05000000000000000000" pitchFamily="2" charset="2"/>
            </a:endParaRPr>
          </a:p>
          <a:p>
            <a:endParaRPr lang="en-US" altLang="ko-KR" sz="1400">
              <a:sym typeface="Wingdings" panose="05000000000000000000" pitchFamily="2" charset="2"/>
            </a:endParaRPr>
          </a:p>
          <a:p>
            <a:endParaRPr lang="en-US" altLang="ko-KR" sz="1400">
              <a:sym typeface="Wingdings" panose="05000000000000000000" pitchFamily="2" charset="2"/>
            </a:endParaRPr>
          </a:p>
          <a:p>
            <a:r>
              <a:rPr lang="en-US" altLang="ko-KR" sz="1400">
                <a:sym typeface="Wingdings" panose="05000000000000000000" pitchFamily="2" charset="2"/>
              </a:rPr>
              <a:t>3) </a:t>
            </a:r>
            <a:r>
              <a:rPr lang="en-US" altLang="ko-KR" sz="1400"/>
              <a:t>4</a:t>
            </a:r>
            <a:r>
              <a:rPr lang="ko-KR" altLang="en-US" sz="1400"/>
              <a:t>개라면 </a:t>
            </a:r>
            <a:r>
              <a:rPr lang="en-US" altLang="ko-KR" sz="1400"/>
              <a:t>: top </a:t>
            </a:r>
            <a:r>
              <a:rPr lang="en-US" altLang="ko-KR" sz="1400">
                <a:sym typeface="Wingdings" panose="05000000000000000000" pitchFamily="2" charset="2"/>
              </a:rPr>
              <a:t> right  bottom  left</a:t>
            </a:r>
          </a:p>
          <a:p>
            <a:endParaRPr lang="ko-KR" altLang="en-US" sz="14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DEA018-EC5F-AF13-C3C2-317D527A8E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17"/>
          <a:stretch/>
        </p:blipFill>
        <p:spPr>
          <a:xfrm>
            <a:off x="973122" y="4047524"/>
            <a:ext cx="3517460" cy="5031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BCC48D-4156-CFB4-E120-5BC2D476C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122" y="4870347"/>
            <a:ext cx="3782911" cy="5348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B812653-6267-738A-3C7D-D8D10784DF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122" y="5698339"/>
            <a:ext cx="4229230" cy="5630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30774B-A044-95F5-A069-3EDF899DBB14}"/>
              </a:ext>
            </a:extLst>
          </p:cNvPr>
          <p:cNvSpPr txBox="1"/>
          <p:nvPr/>
        </p:nvSpPr>
        <p:spPr>
          <a:xfrm>
            <a:off x="6149719" y="1184505"/>
            <a:ext cx="393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border-color </a:t>
            </a:r>
            <a:r>
              <a:rPr lang="ko-KR" altLang="en-US" b="1"/>
              <a:t>속성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CDE1D8-87BD-246E-4450-35A37F4BC049}"/>
              </a:ext>
            </a:extLst>
          </p:cNvPr>
          <p:cNvSpPr txBox="1"/>
          <p:nvPr/>
        </p:nvSpPr>
        <p:spPr>
          <a:xfrm>
            <a:off x="6300722" y="1580661"/>
            <a:ext cx="50333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테두리</a:t>
            </a:r>
            <a:r>
              <a:rPr lang="en-US" altLang="ko-KR" sz="1400"/>
              <a:t> </a:t>
            </a:r>
            <a:r>
              <a:rPr lang="ko-KR" altLang="en-US" sz="1400"/>
              <a:t>색상</a:t>
            </a:r>
            <a:r>
              <a:rPr lang="en-US" altLang="ko-KR" sz="1400"/>
              <a:t> </a:t>
            </a:r>
            <a:r>
              <a:rPr lang="ko-KR" altLang="en-US" sz="1400"/>
              <a:t>지정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E4F95F2-C762-5FFE-ABE7-58D3FDFD2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0722" y="2102892"/>
            <a:ext cx="2448995" cy="109056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F449761-C1B8-9BD8-721D-284DFA6017EC}"/>
              </a:ext>
            </a:extLst>
          </p:cNvPr>
          <p:cNvSpPr/>
          <p:nvPr/>
        </p:nvSpPr>
        <p:spPr>
          <a:xfrm>
            <a:off x="6292922" y="3448728"/>
            <a:ext cx="50411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……</a:t>
            </a: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border-style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dashed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테두리 스타일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선으로 된 점선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border-width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테두리 굵기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- 2px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*/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.box1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border-color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;}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색상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빨강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.box2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border-color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blue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}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색상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파랑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39D9A2C-2E46-6EC6-60FB-B195FE2C90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1501" y="5458322"/>
            <a:ext cx="3000375" cy="895350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29109D4-BAF0-7AF8-4F1D-F2578FB16214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D961252-0301-EAF3-3D2C-90B99D655E0F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D1F837-807E-1D3D-A5F2-E03F23E4B36E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832110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테두리 관련 속성들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ADED3D-CB63-77AE-799B-5FB2DF877687}"/>
              </a:ext>
            </a:extLst>
          </p:cNvPr>
          <p:cNvSpPr txBox="1"/>
          <p:nvPr/>
        </p:nvSpPr>
        <p:spPr>
          <a:xfrm>
            <a:off x="620784" y="1157681"/>
            <a:ext cx="393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border </a:t>
            </a:r>
            <a:r>
              <a:rPr lang="ko-KR" altLang="en-US" b="1"/>
              <a:t>속성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3DE765-1171-DEFC-719D-6EB394CB4009}"/>
              </a:ext>
            </a:extLst>
          </p:cNvPr>
          <p:cNvSpPr txBox="1"/>
          <p:nvPr/>
        </p:nvSpPr>
        <p:spPr>
          <a:xfrm>
            <a:off x="771787" y="1553837"/>
            <a:ext cx="50333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테두리 스타일과 두께</a:t>
            </a:r>
            <a:r>
              <a:rPr lang="en-US" altLang="ko-KR" sz="1400"/>
              <a:t>, </a:t>
            </a:r>
            <a:r>
              <a:rPr lang="ko-KR" altLang="en-US" sz="1400"/>
              <a:t>색상 등을 묶어 표기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순서는 상관없음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0105C5-E588-4B5B-6E30-14B748872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87" y="2445107"/>
            <a:ext cx="3231030" cy="11286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E9FDC2A-637D-7372-F540-B50E5C0A1C68}"/>
              </a:ext>
            </a:extLst>
          </p:cNvPr>
          <p:cNvSpPr/>
          <p:nvPr/>
        </p:nvSpPr>
        <p:spPr>
          <a:xfrm>
            <a:off x="6096000" y="1406165"/>
            <a:ext cx="6096000" cy="249299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padding-bottom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5px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border-bottom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solid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#ccc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아랫 부분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- 3px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짜리 회색 실선*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padding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border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2px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dotted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black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모든 방향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- 3px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짜리 검정 점선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sz="1200">
              <a:solidFill>
                <a:srgbClr val="0000FF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박스 모델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박스 모델은 실제 콘텐츠 영역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……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있습니다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37C178-B7B6-987A-0B3D-4EB6969CE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463" y="4401265"/>
            <a:ext cx="4069666" cy="1486846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90ED64E-D378-CA91-F094-69EA9F9909B1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8D0B5DD-F89D-400B-A6D5-116E4F392208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0CE4D3-6417-F673-FABA-229519210372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79193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B48459-4100-9A1A-8D12-B1D2496A534F}"/>
              </a:ext>
            </a:extLst>
          </p:cNvPr>
          <p:cNvSpPr txBox="1"/>
          <p:nvPr/>
        </p:nvSpPr>
        <p:spPr>
          <a:xfrm>
            <a:off x="306647" y="319086"/>
            <a:ext cx="117002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테두리 속성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border-width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속성과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border-style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81073-8E20-1939-76FC-5441A3F46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997" y="1956388"/>
            <a:ext cx="2910840" cy="146304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F82A06D-352B-8151-0165-B01A68C77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856" y="1956388"/>
            <a:ext cx="5691733" cy="2945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E9FBD2-F02D-9EC1-B063-50768E0EBDC2}"/>
              </a:ext>
            </a:extLst>
          </p:cNvPr>
          <p:cNvSpPr txBox="1"/>
          <p:nvPr/>
        </p:nvSpPr>
        <p:spPr>
          <a:xfrm>
            <a:off x="2650986" y="4797152"/>
            <a:ext cx="68900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borderwidth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테두리의 너비를 지정하는 스타일 속성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크기 단위의 키워드 사용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border-style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테두리의 형태를 지정하는 속성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좌측의 코드 출력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두꺼운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dashed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형태의 검정색 테두리가 형성됨</a:t>
            </a:r>
          </a:p>
        </p:txBody>
      </p:sp>
      <p:sp>
        <p:nvSpPr>
          <p:cNvPr id="6" name="오른쪽 화살표 1">
            <a:extLst>
              <a:ext uri="{FF2B5EF4-FFF2-40B4-BE49-F238E27FC236}">
                <a16:creationId xmlns:a16="http://schemas.microsoft.com/office/drawing/2014/main" id="{643B6D3F-9359-A9FD-F040-F99D4E3471BA}"/>
              </a:ext>
            </a:extLst>
          </p:cNvPr>
          <p:cNvSpPr/>
          <p:nvPr/>
        </p:nvSpPr>
        <p:spPr>
          <a:xfrm>
            <a:off x="4295800" y="2687908"/>
            <a:ext cx="504056" cy="1245148"/>
          </a:xfrm>
          <a:prstGeom prst="rightArrow">
            <a:avLst>
              <a:gd name="adj1" fmla="val 70159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EA255BA-5211-1023-45F2-21F5EB0529DD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298658D-EC40-D2E2-D80A-EF8E70DF227C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327987-7B96-6D17-4588-8020FF0ADC30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660990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테두리 관련 속성들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3614AD-66C5-D790-906F-125C5F65529E}"/>
              </a:ext>
            </a:extLst>
          </p:cNvPr>
          <p:cNvSpPr txBox="1"/>
          <p:nvPr/>
        </p:nvSpPr>
        <p:spPr>
          <a:xfrm>
            <a:off x="620784" y="1157681"/>
            <a:ext cx="393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border-radius </a:t>
            </a:r>
            <a:r>
              <a:rPr lang="ko-KR" altLang="en-US" b="1"/>
              <a:t>속성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F4D9B6-A778-5FF6-11B9-2BE8B05CBA14}"/>
              </a:ext>
            </a:extLst>
          </p:cNvPr>
          <p:cNvSpPr txBox="1"/>
          <p:nvPr/>
        </p:nvSpPr>
        <p:spPr>
          <a:xfrm>
            <a:off x="771787" y="1553837"/>
            <a:ext cx="5033395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박스</a:t>
            </a:r>
            <a:r>
              <a:rPr lang="en-US" altLang="ko-KR" sz="1400"/>
              <a:t> </a:t>
            </a:r>
            <a:r>
              <a:rPr lang="ko-KR" altLang="en-US" sz="1400"/>
              <a:t>모서리 부분을 둥글게 처리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468200-5E97-B619-938D-32155DBCF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87" y="2035827"/>
            <a:ext cx="3960347" cy="12336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95C51F-CEE3-AFFA-FB1E-22EB08547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17" y="3562807"/>
            <a:ext cx="5420686" cy="257859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9CE2F08-FC09-2834-9BD0-8B3A965BCF0F}"/>
              </a:ext>
            </a:extLst>
          </p:cNvPr>
          <p:cNvSpPr/>
          <p:nvPr/>
        </p:nvSpPr>
        <p:spPr>
          <a:xfrm>
            <a:off x="6487486" y="1683164"/>
            <a:ext cx="515643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.round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border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solid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2px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짜리 빨강 실선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border-radius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20px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모서리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20px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만큼 라운딩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#bg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background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url(images/pic1.jpg)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no-repeat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배경 이미지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background-size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cover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영역을 다 채우게*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ECC37FE-2F4F-A45A-9EE2-EB046290F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813" y="4012210"/>
            <a:ext cx="3571875" cy="133350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068E83A-0853-835F-16FD-133DC0BDCF33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EE9278-1BFA-D10A-C40D-CB756253737D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565214-22BD-C509-A920-3DA932728F86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158883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B48459-4100-9A1A-8D12-B1D2496A534F}"/>
              </a:ext>
            </a:extLst>
          </p:cNvPr>
          <p:cNvSpPr txBox="1"/>
          <p:nvPr/>
        </p:nvSpPr>
        <p:spPr>
          <a:xfrm>
            <a:off x="306648" y="319086"/>
            <a:ext cx="97408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테두리 속성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border-radius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9292D6F-7789-8876-A7D4-939F521CA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360" y="1375126"/>
            <a:ext cx="4724400" cy="129540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94168A9-81DE-57CA-CEF0-B2E5C056B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904" y="1375127"/>
            <a:ext cx="4176464" cy="216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D1B7B84-E137-D784-3019-156636A94E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360" y="3391351"/>
            <a:ext cx="4724400" cy="1653540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73EB55BB-E0D4-63D0-323D-A7B5930D1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904" y="3391351"/>
            <a:ext cx="4176464" cy="216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오른쪽 화살표 9">
            <a:extLst>
              <a:ext uri="{FF2B5EF4-FFF2-40B4-BE49-F238E27FC236}">
                <a16:creationId xmlns:a16="http://schemas.microsoft.com/office/drawing/2014/main" id="{C0964F69-1DBE-5948-5756-8D86EB997D37}"/>
              </a:ext>
            </a:extLst>
          </p:cNvPr>
          <p:cNvSpPr/>
          <p:nvPr/>
        </p:nvSpPr>
        <p:spPr>
          <a:xfrm>
            <a:off x="5995864" y="1554774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10">
            <a:extLst>
              <a:ext uri="{FF2B5EF4-FFF2-40B4-BE49-F238E27FC236}">
                <a16:creationId xmlns:a16="http://schemas.microsoft.com/office/drawing/2014/main" id="{0EB5F9E2-A144-4DD4-06B9-88C009706325}"/>
              </a:ext>
            </a:extLst>
          </p:cNvPr>
          <p:cNvSpPr/>
          <p:nvPr/>
        </p:nvSpPr>
        <p:spPr>
          <a:xfrm>
            <a:off x="5995864" y="3750069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53103E-9306-F1A7-732B-0AA8DBF4236C}"/>
              </a:ext>
            </a:extLst>
          </p:cNvPr>
          <p:cNvSpPr txBox="1"/>
          <p:nvPr/>
        </p:nvSpPr>
        <p:spPr>
          <a:xfrm>
            <a:off x="2946821" y="5531444"/>
            <a:ext cx="6300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border-radius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사용하면 테두리가 둥근 사각형 또는 원을 만들 수 있음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좌측 코드의 출력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4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개의 크기 단위를 각각 적용할 수 있음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4AE8872-1D1C-77B5-D42F-6BC61933CD13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CB433C0-6489-7895-B460-DDE9C10271F4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10A641-F8E4-88C9-7290-92952B08886C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989909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테두리 관련 속성들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2176C-A1BB-4A13-3E02-93829B15C368}"/>
              </a:ext>
            </a:extLst>
          </p:cNvPr>
          <p:cNvSpPr txBox="1"/>
          <p:nvPr/>
        </p:nvSpPr>
        <p:spPr>
          <a:xfrm>
            <a:off x="620784" y="1157681"/>
            <a:ext cx="393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border-radius </a:t>
            </a:r>
            <a:r>
              <a:rPr lang="ko-KR" altLang="en-US" b="1"/>
              <a:t>속성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9DD572-D671-B127-E5DD-876F3194ADEC}"/>
              </a:ext>
            </a:extLst>
          </p:cNvPr>
          <p:cNvSpPr txBox="1"/>
          <p:nvPr/>
        </p:nvSpPr>
        <p:spPr>
          <a:xfrm>
            <a:off x="707297" y="1531046"/>
            <a:ext cx="50585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가로 반지름 크기와 세로 반지름 크기를 함께 지정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EBA84E-C7F7-9300-DEB6-D3B4C6BC0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87" y="2023607"/>
            <a:ext cx="4334749" cy="119101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9BBDA7F-92EB-F0E4-4CA0-90494F5D2A12}"/>
              </a:ext>
            </a:extLst>
          </p:cNvPr>
          <p:cNvSpPr/>
          <p:nvPr/>
        </p:nvSpPr>
        <p:spPr>
          <a:xfrm>
            <a:off x="771787" y="344042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.round1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border-top-left-radius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100px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50px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}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왼쪽 위 라운딩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.round2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border-bottom-right-radius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50%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30%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.round3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border-top-right-radius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50px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;}</a:t>
            </a: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1F83F7-0132-483E-95D9-8F93859DF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97" y="4681881"/>
            <a:ext cx="2849635" cy="1763388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B705E0C-446B-BFD9-CDA5-28680DE2EEDC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FE1AB5-A021-CA94-0191-61BA4A742933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C2A482-5F9E-056E-CE42-D3D0F50BFDA9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299622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테두리 관련 속성들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8B7D57-9774-6633-0A1B-3C338A09A9DA}"/>
              </a:ext>
            </a:extLst>
          </p:cNvPr>
          <p:cNvSpPr txBox="1"/>
          <p:nvPr/>
        </p:nvSpPr>
        <p:spPr>
          <a:xfrm>
            <a:off x="620784" y="1157681"/>
            <a:ext cx="393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box-shdow </a:t>
            </a:r>
            <a:r>
              <a:rPr lang="ko-KR" altLang="en-US" b="1"/>
              <a:t>속성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B6BFE8-DA65-D5E7-2174-18602F6F5785}"/>
              </a:ext>
            </a:extLst>
          </p:cNvPr>
          <p:cNvSpPr txBox="1"/>
          <p:nvPr/>
        </p:nvSpPr>
        <p:spPr>
          <a:xfrm>
            <a:off x="707297" y="1531046"/>
            <a:ext cx="505856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선택한 요소에 그림자 효과 내기</a:t>
            </a:r>
            <a:endParaRPr lang="en-US" altLang="ko-KR" sz="1400"/>
          </a:p>
          <a:p>
            <a:pPr>
              <a:lnSpc>
                <a:spcPct val="150000"/>
              </a:lnSpc>
            </a:pPr>
            <a:endParaRPr lang="en-US" altLang="ko-KR" sz="1400"/>
          </a:p>
          <a:p>
            <a:pPr>
              <a:lnSpc>
                <a:spcPct val="150000"/>
              </a:lnSpc>
            </a:pPr>
            <a:endParaRPr lang="en-US" altLang="ko-KR" sz="1400"/>
          </a:p>
          <a:p>
            <a:pPr>
              <a:lnSpc>
                <a:spcPct val="150000"/>
              </a:lnSpc>
            </a:pPr>
            <a:endParaRPr lang="en-US" altLang="ko-KR" sz="1400"/>
          </a:p>
          <a:p>
            <a:pPr>
              <a:lnSpc>
                <a:spcPct val="150000"/>
              </a:lnSpc>
            </a:pPr>
            <a:r>
              <a:rPr lang="ko-KR" altLang="en-US" sz="1400"/>
              <a:t>수평 거리와</a:t>
            </a:r>
            <a:r>
              <a:rPr lang="en-US" altLang="ko-KR" sz="1400"/>
              <a:t> </a:t>
            </a:r>
            <a:r>
              <a:rPr lang="ko-KR" altLang="en-US" sz="1400"/>
              <a:t>수직 거리는 필수</a:t>
            </a:r>
            <a:r>
              <a:rPr lang="en-US" altLang="ko-KR" sz="1400"/>
              <a:t>, </a:t>
            </a:r>
            <a:r>
              <a:rPr lang="ko-KR" altLang="en-US" sz="1400"/>
              <a:t>기타 속성 값은 옵션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C3D6B9-8A74-622B-D483-99B7B50FC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87" y="1965184"/>
            <a:ext cx="3867325" cy="7708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B42ADB2-2013-16A2-CDA9-51CD57EB2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87" y="3239206"/>
            <a:ext cx="5687736" cy="300256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275DE41-238D-EF4B-C6B5-561DBDE051F9}"/>
              </a:ext>
            </a:extLst>
          </p:cNvPr>
          <p:cNvSpPr/>
          <p:nvPr/>
        </p:nvSpPr>
        <p:spPr>
          <a:xfrm>
            <a:off x="7241540" y="1230964"/>
            <a:ext cx="35131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.box1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box-shadow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-2px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5px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0px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black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;}</a:t>
            </a: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.box2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box-shadow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5px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5px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15px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5px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gray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;}</a:t>
            </a: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672E8C-4CB9-ED7D-1C19-50B4119AC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1065" y="2479559"/>
            <a:ext cx="3200400" cy="100965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A605FBD-8F64-070F-4D9F-B0134F12E198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C2ADE9-0979-ED87-E5EC-C9FCD6863ED4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53FD53-A15D-758B-D605-FFC3821A2235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29007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2" y="2571749"/>
            <a:ext cx="3633470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3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>
                <a:solidFill>
                  <a:schemeClr val="bg1"/>
                </a:solidFill>
              </a:rPr>
              <a:t>여백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502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2" y="2571749"/>
            <a:ext cx="3633470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1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>
                <a:solidFill>
                  <a:schemeClr val="bg1"/>
                </a:solidFill>
              </a:rPr>
              <a:t>박스모델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655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여백을 조절하는 속성들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961BE1-73CD-CA2B-6815-F503D211F1CE}"/>
              </a:ext>
            </a:extLst>
          </p:cNvPr>
          <p:cNvSpPr txBox="1"/>
          <p:nvPr/>
        </p:nvSpPr>
        <p:spPr>
          <a:xfrm>
            <a:off x="620784" y="1157681"/>
            <a:ext cx="393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margin </a:t>
            </a:r>
            <a:r>
              <a:rPr lang="ko-KR" altLang="en-US" b="1"/>
              <a:t>속성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5F59B0-F6A0-9662-DF50-252D4ECA4443}"/>
              </a:ext>
            </a:extLst>
          </p:cNvPr>
          <p:cNvSpPr txBox="1"/>
          <p:nvPr/>
        </p:nvSpPr>
        <p:spPr>
          <a:xfrm>
            <a:off x="707297" y="1531046"/>
            <a:ext cx="50585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현재 요소 주변의 여백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마진을</a:t>
            </a:r>
            <a:r>
              <a:rPr lang="en-US" altLang="ko-KR" sz="1400"/>
              <a:t> </a:t>
            </a:r>
            <a:r>
              <a:rPr lang="ko-KR" altLang="en-US" sz="1400"/>
              <a:t>이용하면 요소와 요소 간의 간격 조절 가능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E4FF4B-E35B-AA09-F401-75EEA655C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146" y="2304899"/>
            <a:ext cx="1711268" cy="15331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49F6EF-F515-5025-BF18-E5C90CCF6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97" y="2388951"/>
            <a:ext cx="3722053" cy="14379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8BB38AC-846A-0A7A-C9D7-045564EA2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72" y="3932254"/>
            <a:ext cx="6204533" cy="17372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A58B44-7A19-5661-831A-DE6F06A1061A}"/>
              </a:ext>
            </a:extLst>
          </p:cNvPr>
          <p:cNvSpPr txBox="1"/>
          <p:nvPr/>
        </p:nvSpPr>
        <p:spPr>
          <a:xfrm>
            <a:off x="7057890" y="1052875"/>
            <a:ext cx="505856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400"/>
              <a:t>margin </a:t>
            </a:r>
            <a:r>
              <a:rPr lang="ko-KR" altLang="en-US" sz="1400"/>
              <a:t>속성 값이 </a:t>
            </a:r>
            <a:r>
              <a:rPr lang="en-US" altLang="ko-KR" sz="1400"/>
              <a:t>1</a:t>
            </a:r>
            <a:r>
              <a:rPr lang="ko-KR" altLang="en-US" sz="1400"/>
              <a:t>개라면</a:t>
            </a:r>
            <a:br>
              <a:rPr lang="en-US" altLang="ko-KR" sz="1400"/>
            </a:br>
            <a:r>
              <a:rPr lang="en-US" altLang="ko-KR" sz="1400">
                <a:sym typeface="Wingdings" panose="05000000000000000000" pitchFamily="2" charset="2"/>
              </a:rPr>
              <a:t> </a:t>
            </a:r>
            <a:r>
              <a:rPr lang="ko-KR" altLang="en-US" sz="1400">
                <a:sym typeface="Wingdings" panose="05000000000000000000" pitchFamily="2" charset="2"/>
              </a:rPr>
              <a:t>네 방향 모두에 같은 값 적용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endParaRPr lang="en-US" altLang="ko-KR" sz="1400"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endParaRPr lang="en-US" altLang="ko-KR" sz="140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400"/>
              <a:t>margin </a:t>
            </a:r>
            <a:r>
              <a:rPr lang="ko-KR" altLang="en-US" sz="1400"/>
              <a:t>속성 값이 </a:t>
            </a:r>
            <a:r>
              <a:rPr lang="en-US" altLang="ko-KR" sz="1400"/>
              <a:t>2</a:t>
            </a:r>
            <a:r>
              <a:rPr lang="ko-KR" altLang="en-US" sz="1400"/>
              <a:t>개라면</a:t>
            </a:r>
            <a:br>
              <a:rPr lang="en-US" altLang="ko-KR" sz="1400"/>
            </a:br>
            <a:r>
              <a:rPr lang="en-US" altLang="ko-KR" sz="1400">
                <a:sym typeface="Wingdings" panose="05000000000000000000" pitchFamily="2" charset="2"/>
              </a:rPr>
              <a:t> </a:t>
            </a:r>
            <a:r>
              <a:rPr lang="ko-KR" altLang="en-US" sz="1400">
                <a:sym typeface="Wingdings" panose="05000000000000000000" pitchFamily="2" charset="2"/>
              </a:rPr>
              <a:t>첫번째 값은 위아래</a:t>
            </a:r>
            <a:r>
              <a:rPr lang="en-US" altLang="ko-KR" sz="1400">
                <a:sym typeface="Wingdings" panose="05000000000000000000" pitchFamily="2" charset="2"/>
              </a:rPr>
              <a:t>, </a:t>
            </a:r>
            <a:r>
              <a:rPr lang="ko-KR" altLang="en-US" sz="1400">
                <a:sym typeface="Wingdings" panose="05000000000000000000" pitchFamily="2" charset="2"/>
              </a:rPr>
              <a:t>두번째 값은 좌우 마진 값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endParaRPr lang="en-US" altLang="ko-KR" sz="1400"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endParaRPr lang="en-US" altLang="ko-KR" sz="140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400"/>
              <a:t>margin </a:t>
            </a:r>
            <a:r>
              <a:rPr lang="ko-KR" altLang="en-US" sz="1400"/>
              <a:t>속성 값이 </a:t>
            </a:r>
            <a:r>
              <a:rPr lang="en-US" altLang="ko-KR" sz="1400"/>
              <a:t>3</a:t>
            </a:r>
            <a:r>
              <a:rPr lang="ko-KR" altLang="en-US" sz="1400"/>
              <a:t>개라면</a:t>
            </a:r>
            <a:br>
              <a:rPr lang="en-US" altLang="ko-KR" sz="1400"/>
            </a:br>
            <a:r>
              <a:rPr lang="en-US" altLang="ko-KR" sz="1400">
                <a:sym typeface="Wingdings" panose="05000000000000000000" pitchFamily="2" charset="2"/>
              </a:rPr>
              <a:t> </a:t>
            </a:r>
            <a:r>
              <a:rPr lang="ko-KR" altLang="en-US" sz="1400">
                <a:sym typeface="Wingdings" panose="05000000000000000000" pitchFamily="2" charset="2"/>
              </a:rPr>
              <a:t>빠진 값은 마주 보는 방향의 속성 값 사용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endParaRPr lang="en-US" altLang="ko-KR" sz="1400"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endParaRPr lang="en-US" altLang="ko-KR" sz="140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400"/>
              <a:t>margin </a:t>
            </a:r>
            <a:r>
              <a:rPr lang="ko-KR" altLang="en-US" sz="1400"/>
              <a:t>속성 값이 </a:t>
            </a:r>
            <a:r>
              <a:rPr lang="en-US" altLang="ko-KR" sz="1400"/>
              <a:t>4</a:t>
            </a:r>
            <a:r>
              <a:rPr lang="ko-KR" altLang="en-US" sz="1400"/>
              <a:t>개라면</a:t>
            </a:r>
            <a:br>
              <a:rPr lang="en-US" altLang="ko-KR" sz="1400"/>
            </a:br>
            <a:r>
              <a:rPr lang="en-US" altLang="ko-KR" sz="1400">
                <a:sym typeface="Wingdings" panose="05000000000000000000" pitchFamily="2" charset="2"/>
              </a:rPr>
              <a:t> top, right, bottom, left </a:t>
            </a:r>
            <a:r>
              <a:rPr lang="ko-KR" altLang="en-US" sz="1400">
                <a:sym typeface="Wingdings" panose="05000000000000000000" pitchFamily="2" charset="2"/>
              </a:rPr>
              <a:t>순으로 적용</a:t>
            </a:r>
            <a:endParaRPr lang="ko-KR" altLang="en-US" sz="14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AA6C4A3-A8DD-DD32-215E-783D254FFB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6906" y="1813702"/>
            <a:ext cx="3437171" cy="1678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6E2683D-E4CF-47AB-C0D9-E3D85D747F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758" y="3107906"/>
            <a:ext cx="4210050" cy="1944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F5576CC-E024-CA28-0BF9-4EAED70C0C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7890" y="5715649"/>
            <a:ext cx="5028414" cy="2053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E2AB7CA-2643-AC25-06CD-BB0A6C9200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9855" y="4428678"/>
            <a:ext cx="5424838" cy="225182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CEED3CD-D7D3-611E-162B-E6FED380C0D4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97473B7-778F-EADD-CB60-A7BD567E0CA3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D5AC54-D274-50EE-9107-5E07FD4448E3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84424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여백을 조절하는 속성들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E81C96-EA33-FEA7-8369-B8FC0686C878}"/>
              </a:ext>
            </a:extLst>
          </p:cNvPr>
          <p:cNvSpPr txBox="1"/>
          <p:nvPr/>
        </p:nvSpPr>
        <p:spPr>
          <a:xfrm>
            <a:off x="620784" y="1157681"/>
            <a:ext cx="393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margin </a:t>
            </a:r>
            <a:r>
              <a:rPr lang="ko-KR" altLang="en-US" b="1"/>
              <a:t>속성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6398C3-588B-3B88-6AA1-186D2C9F5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16" y="3261499"/>
            <a:ext cx="4300386" cy="295386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0600238-1BB3-D9B7-C0B8-B56D123AF5F2}"/>
              </a:ext>
            </a:extLst>
          </p:cNvPr>
          <p:cNvSpPr/>
          <p:nvPr/>
        </p:nvSpPr>
        <p:spPr>
          <a:xfrm>
            <a:off x="822416" y="1758406"/>
            <a:ext cx="37715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.box1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margin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30px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50px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30px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50px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;}</a:t>
            </a: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.box2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margin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30px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50px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;}</a:t>
            </a: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.box3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margin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50px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;}</a:t>
            </a: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.box4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margin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30px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5px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50219DF-AE09-36C3-ACC7-BCA697622EC3}"/>
              </a:ext>
            </a:extLst>
          </p:cNvPr>
          <p:cNvSpPr/>
          <p:nvPr/>
        </p:nvSpPr>
        <p:spPr>
          <a:xfrm>
            <a:off x="7038886" y="1527013"/>
            <a:ext cx="379629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.box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width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200px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너비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height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300px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높이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background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#ff6a00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배경색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margin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auto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마진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- 0 auto 0 auto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*/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  </a:t>
            </a: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68F51C9-0F94-30DF-0BFC-995EB3169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121" y="3437298"/>
            <a:ext cx="3941059" cy="1422765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526697F-7AE9-A084-753F-06494D1F52D3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6107E39-F3DF-4E85-7B84-934B9C50F723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BE2867-3A54-D987-A841-515053F79ABC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252631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여백을 조절하는 속성들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EB03B3-5D7C-B2A8-00D3-36E1BE912A83}"/>
              </a:ext>
            </a:extLst>
          </p:cNvPr>
          <p:cNvSpPr txBox="1"/>
          <p:nvPr/>
        </p:nvSpPr>
        <p:spPr>
          <a:xfrm>
            <a:off x="620784" y="1157681"/>
            <a:ext cx="393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마진</a:t>
            </a:r>
            <a:r>
              <a:rPr lang="en-US" altLang="ko-KR" b="1"/>
              <a:t> </a:t>
            </a:r>
            <a:r>
              <a:rPr lang="ko-KR" altLang="en-US" b="1"/>
              <a:t>중첩 현상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447E12-3026-F72F-3FB1-EB709B7CF532}"/>
              </a:ext>
            </a:extLst>
          </p:cNvPr>
          <p:cNvSpPr txBox="1"/>
          <p:nvPr/>
        </p:nvSpPr>
        <p:spPr>
          <a:xfrm>
            <a:off x="707296" y="1531046"/>
            <a:ext cx="3928243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요소를 세로로 배치할 경우</a:t>
            </a:r>
            <a:r>
              <a:rPr lang="en-US" altLang="ko-KR" sz="1400"/>
              <a:t>, </a:t>
            </a:r>
            <a:br>
              <a:rPr lang="en-US" altLang="ko-KR" sz="1400"/>
            </a:br>
            <a:r>
              <a:rPr lang="ko-KR" altLang="en-US" sz="1400"/>
              <a:t>마진과 마진이 만날 때 마진 값이 큰 쪽으로 겹쳐지는 것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요소를 가로로 배치할 경우에는 상관없음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D2A11AB-7292-753E-F40A-BDF7863EA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044" y="1488309"/>
            <a:ext cx="3057645" cy="3126202"/>
          </a:xfrm>
          <a:prstGeom prst="rect">
            <a:avLst/>
          </a:prstGeom>
        </p:spPr>
      </p:pic>
      <p:pic>
        <p:nvPicPr>
          <p:cNvPr id="6" name="그림 5" descr="스크린샷, 시계, 그리기이(가) 표시된 사진&#10;&#10;자동 생성된 설명">
            <a:extLst>
              <a:ext uri="{FF2B5EF4-FFF2-40B4-BE49-F238E27FC236}">
                <a16:creationId xmlns:a16="http://schemas.microsoft.com/office/drawing/2014/main" id="{214E32C7-6138-87BF-C990-B280724DD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669" y="3429000"/>
            <a:ext cx="1743599" cy="3133331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0B1C6C7E-36E9-4507-FC22-EF8F70DCE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890" y="3341951"/>
            <a:ext cx="2141882" cy="3126202"/>
          </a:xfrm>
          <a:prstGeom prst="rect">
            <a:avLst/>
          </a:prstGeom>
        </p:spPr>
      </p:pic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D2C6808C-809D-4597-47EF-E801C626BB8A}"/>
              </a:ext>
            </a:extLst>
          </p:cNvPr>
          <p:cNvCxnSpPr>
            <a:stCxn id="4" idx="1"/>
            <a:endCxn id="6" idx="0"/>
          </p:cNvCxnSpPr>
          <p:nvPr/>
        </p:nvCxnSpPr>
        <p:spPr>
          <a:xfrm rot="10800000" flipV="1">
            <a:off x="2886470" y="3051410"/>
            <a:ext cx="2031575" cy="37759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5A990EF3-1547-BDDF-02F2-0A46DFE33238}"/>
              </a:ext>
            </a:extLst>
          </p:cNvPr>
          <p:cNvCxnSpPr>
            <a:stCxn id="4" idx="3"/>
            <a:endCxn id="7" idx="0"/>
          </p:cNvCxnSpPr>
          <p:nvPr/>
        </p:nvCxnSpPr>
        <p:spPr>
          <a:xfrm>
            <a:off x="7975689" y="3051410"/>
            <a:ext cx="2126142" cy="290541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5E7468E-E12B-0975-3ABF-3A504D5D28F2}"/>
              </a:ext>
            </a:extLst>
          </p:cNvPr>
          <p:cNvSpPr txBox="1"/>
          <p:nvPr/>
        </p:nvSpPr>
        <p:spPr>
          <a:xfrm>
            <a:off x="3265854" y="2924787"/>
            <a:ext cx="116249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예상하는 모습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A2ACA2-B7CA-FCD3-B2D2-FB0C426FD6A0}"/>
              </a:ext>
            </a:extLst>
          </p:cNvPr>
          <p:cNvSpPr txBox="1"/>
          <p:nvPr/>
        </p:nvSpPr>
        <p:spPr>
          <a:xfrm>
            <a:off x="8258193" y="2924787"/>
            <a:ext cx="121700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실제 결과 화면</a:t>
            </a:r>
          </a:p>
        </p:txBody>
      </p:sp>
    </p:spTree>
    <p:extLst>
      <p:ext uri="{BB962C8B-B14F-4D97-AF65-F5344CB8AC3E}">
        <p14:creationId xmlns:p14="http://schemas.microsoft.com/office/powerpoint/2010/main" val="3237541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CSS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포지셔닝과 주요 속성들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0EB620-C65B-4495-6F38-1FBCF8904B4D}"/>
              </a:ext>
            </a:extLst>
          </p:cNvPr>
          <p:cNvSpPr txBox="1"/>
          <p:nvPr/>
        </p:nvSpPr>
        <p:spPr>
          <a:xfrm>
            <a:off x="520117" y="1132514"/>
            <a:ext cx="265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box-sizing </a:t>
            </a:r>
            <a:r>
              <a:rPr lang="ko-KR" altLang="en-US" b="1"/>
              <a:t>속성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89671B-2ECD-0F4C-5760-B7136D30E2BD}"/>
              </a:ext>
            </a:extLst>
          </p:cNvPr>
          <p:cNvSpPr txBox="1"/>
          <p:nvPr/>
        </p:nvSpPr>
        <p:spPr>
          <a:xfrm>
            <a:off x="620786" y="1661020"/>
            <a:ext cx="5100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박스 모델 너비 값의 기준을 지정함</a:t>
            </a:r>
            <a:endParaRPr lang="en-US" altLang="ko-KR" sz="1400"/>
          </a:p>
          <a:p>
            <a:endParaRPr lang="en-US" altLang="ko-KR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E90164-241F-359A-6902-FD165ADC4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86" y="2090621"/>
            <a:ext cx="2978091" cy="2790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1CC60D0-A54C-52D6-797A-86E42F7CC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18" y="2588153"/>
            <a:ext cx="5620624" cy="8900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67DF82-E8F0-7BB2-8613-0B3862E3C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580" y="2184240"/>
            <a:ext cx="1825090" cy="31876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9A03BD5-ACC0-8AD6-A45C-DA7E1E9A9B8D}"/>
              </a:ext>
            </a:extLst>
          </p:cNvPr>
          <p:cNvSpPr/>
          <p:nvPr/>
        </p:nvSpPr>
        <p:spPr>
          <a:xfrm>
            <a:off x="439024" y="3825884"/>
            <a:ext cx="6096000" cy="134338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CSS를 이용해 여러 박스 모델을 화면상에 배치하려면 박스 모델의 너비 값을 정확히 계산해야 함</a:t>
            </a:r>
            <a:r>
              <a:rPr lang="en-US" altLang="ko-KR" sz="14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width 값을 계산하기 어렵다면 box-sizing:border-box;로 지정해 박스 모델 너비를 알기 쉽게 바꾸어 놓는 것도 좋은 방법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ED8CACF-EF38-DC09-BD91-2C5E95EFDA5D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3B5DAE2-ABAE-BF78-66C1-975646EC1D5E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6A91C3-4CCA-A5D4-BC0C-806D71F53899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541972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CSS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포지셔닝과 주요 속성들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51980B-D350-4C82-2D75-2EFD8404E37F}"/>
              </a:ext>
            </a:extLst>
          </p:cNvPr>
          <p:cNvSpPr txBox="1"/>
          <p:nvPr/>
        </p:nvSpPr>
        <p:spPr>
          <a:xfrm>
            <a:off x="520117" y="1132514"/>
            <a:ext cx="265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box-sizing </a:t>
            </a:r>
            <a:r>
              <a:rPr lang="ko-KR" altLang="en-US" b="1"/>
              <a:t>속성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5DE0F1-61B3-9FC1-B42C-5A6A859DDE0F}"/>
              </a:ext>
            </a:extLst>
          </p:cNvPr>
          <p:cNvSpPr/>
          <p:nvPr/>
        </p:nvSpPr>
        <p:spPr>
          <a:xfrm>
            <a:off x="673916" y="2002319"/>
            <a:ext cx="463631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.box1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u="sng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box-sizing</a:t>
            </a:r>
            <a:r>
              <a:rPr lang="en-US" altLang="ko-KR" sz="1200" u="sng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u="sng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content-box</a:t>
            </a:r>
            <a:r>
              <a:rPr lang="en-US" altLang="ko-KR" sz="1200" u="sng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콘텐츠 영역 기준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width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300px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콘텐츠 영역 너비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300px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height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150px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높이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margin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마진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padding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30px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패딩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border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solid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테두리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.box2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u="sng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box-sizing</a:t>
            </a:r>
            <a:r>
              <a:rPr lang="en-US" altLang="ko-KR" sz="1200" u="sng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u="sng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border-box</a:t>
            </a:r>
            <a:r>
              <a:rPr lang="en-US" altLang="ko-KR" sz="1200" u="sng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테두리까지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박스 전체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기준*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width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300px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박스 모델 전체 너비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height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150px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박스 높이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margin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마진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padding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30px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패딩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border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solid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테두리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C04558-E2E6-554B-071A-F90C539E0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811" y="4355880"/>
            <a:ext cx="1775015" cy="15186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EB4AF39-EB35-1CBF-3C96-07E9024CE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8115" y="4355880"/>
            <a:ext cx="1825511" cy="1525515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BEAA6C8-9364-7637-BEF0-14FEB240A7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760" y="2107838"/>
            <a:ext cx="5674942" cy="1930921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5B2A9B6-BA82-1450-40D2-763B676EC25E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55F8029-826F-4FDE-0047-A52E47331E14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BD183-E221-3AA6-FCB6-5CD09D669234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667576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B48459-4100-9A1A-8D12-B1D2496A534F}"/>
              </a:ext>
            </a:extLst>
          </p:cNvPr>
          <p:cNvSpPr txBox="1"/>
          <p:nvPr/>
        </p:nvSpPr>
        <p:spPr>
          <a:xfrm>
            <a:off x="306647" y="319086"/>
            <a:ext cx="91258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박스 속성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margin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속성과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padding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68A5CD-F3F7-3920-84DF-647F7E40F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730" y="1772816"/>
            <a:ext cx="4701540" cy="21945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8E599AA-13FD-E20D-71A9-AEC3727BD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730" y="3886389"/>
            <a:ext cx="4701540" cy="117348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FE9237A-3A89-375E-4231-7D0EA022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954" y="1924239"/>
            <a:ext cx="1962150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72141A-043E-6A45-C572-B6B2E914D35F}"/>
              </a:ext>
            </a:extLst>
          </p:cNvPr>
          <p:cNvSpPr txBox="1"/>
          <p:nvPr/>
        </p:nvSpPr>
        <p:spPr>
          <a:xfrm>
            <a:off x="7069735" y="4211519"/>
            <a:ext cx="2704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margin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10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픽셀 적용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padding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30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픽셀 적용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2B060F1-895B-D82C-D38A-4ED2E522B2DD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9427F26-6ED6-17A8-234D-7A41474A7B80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652459-6449-C7D6-8545-EBF89B6E2E1A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462239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여백을 조절하는 속성들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D06E7B-1D13-5025-7E87-46B45B5D5E27}"/>
              </a:ext>
            </a:extLst>
          </p:cNvPr>
          <p:cNvSpPr txBox="1"/>
          <p:nvPr/>
        </p:nvSpPr>
        <p:spPr>
          <a:xfrm>
            <a:off x="620784" y="1157681"/>
            <a:ext cx="393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padding </a:t>
            </a:r>
            <a:r>
              <a:rPr lang="ko-KR" altLang="en-US" b="1"/>
              <a:t>속성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D5E2FD-E100-FACD-75E2-0CEFA5E9D19A}"/>
              </a:ext>
            </a:extLst>
          </p:cNvPr>
          <p:cNvSpPr txBox="1"/>
          <p:nvPr/>
        </p:nvSpPr>
        <p:spPr>
          <a:xfrm>
            <a:off x="707297" y="1531046"/>
            <a:ext cx="50585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콘텐츠 영역과 테두리 사이의 여백</a:t>
            </a:r>
            <a:r>
              <a:rPr lang="en-US" altLang="ko-KR" sz="1400"/>
              <a:t>(</a:t>
            </a:r>
            <a:r>
              <a:rPr lang="ko-KR" altLang="en-US" sz="1400"/>
              <a:t>테두리 안쪽 여백</a:t>
            </a:r>
            <a:r>
              <a:rPr lang="en-US" altLang="ko-KR" sz="1400"/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7B635F-3555-35DF-0F17-004C8E625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635" y="2062780"/>
            <a:ext cx="1893021" cy="16954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C52FD26-4B1B-EC8B-6276-79B4C09A2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37" y="2379923"/>
            <a:ext cx="3509438" cy="125291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03FF0A-485E-A932-1B94-52955A67DC3D}"/>
              </a:ext>
            </a:extLst>
          </p:cNvPr>
          <p:cNvSpPr/>
          <p:nvPr/>
        </p:nvSpPr>
        <p:spPr>
          <a:xfrm>
            <a:off x="7167073" y="1157681"/>
            <a:ext cx="424156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width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200px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너비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height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auto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높이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background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#0094ff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배경색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display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inline-block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가로로 배치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margin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15px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마진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- 15px 15px 15px 15px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*/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color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white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글자색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.box1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padding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30px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30px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;}</a:t>
            </a: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.box2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padding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30px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;}</a:t>
            </a: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.box3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padding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;}</a:t>
            </a: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ACB285-4EFE-D59F-7C1E-0E045B10B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325" y="4103139"/>
            <a:ext cx="5278897" cy="866685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C3BB578-D412-265A-1D24-C4D2E70FCB1B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74807E1-2E5B-681D-76FA-536F8D4C1E54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D92E6F-2AB4-BA57-D94F-5143D8AB591A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7880641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B48459-4100-9A1A-8D12-B1D2496A534F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박스 속성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box-sizing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BE03373-E18C-B478-6B93-DDFF41723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23" y="1405890"/>
            <a:ext cx="4267200" cy="40462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276FD99-E460-4406-C48D-8B5DE9411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23" y="5452110"/>
            <a:ext cx="4267200" cy="975360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D7B9AF11-02F5-DA77-8E60-7C94F2653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15" y="1405890"/>
            <a:ext cx="4512171" cy="2727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EBC39B-BB0E-9231-81C3-4651A84B14CA}"/>
              </a:ext>
            </a:extLst>
          </p:cNvPr>
          <p:cNvSpPr txBox="1"/>
          <p:nvPr/>
        </p:nvSpPr>
        <p:spPr>
          <a:xfrm>
            <a:off x="5519936" y="4426400"/>
            <a:ext cx="626325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Content-box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박스 너비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= width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+ 2×(margin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+ border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+ padding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박스 높이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= height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+ 2×(margin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+ border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+ padding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Border-box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박스 너비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= width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+ 2×margin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박스 높이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= height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+ 2×margin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1D577F7-C30A-6BCD-727F-BD5AE5D03938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23E591A-9B45-4086-B0C5-19AE07A1238B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FF3350-94E8-AF15-6ACC-4E02D7F75C61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624866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7" y="319086"/>
            <a:ext cx="76018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[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실습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]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박스 모델로 콘텐츠 정리하기</a:t>
            </a:r>
          </a:p>
        </p:txBody>
      </p:sp>
      <p:pic>
        <p:nvPicPr>
          <p:cNvPr id="2" name="그림 1" descr="스크린샷이(가) 표시된 사진&#10;&#10;자동 생성된 설명">
            <a:extLst>
              <a:ext uri="{FF2B5EF4-FFF2-40B4-BE49-F238E27FC236}">
                <a16:creationId xmlns:a16="http://schemas.microsoft.com/office/drawing/2014/main" id="{9F684DA3-726E-0B4D-7B99-3EBB5DD6B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71" y="1719743"/>
            <a:ext cx="4974808" cy="3900881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9E4603A-E250-A2C0-8E38-87448B22E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186" y="1212209"/>
            <a:ext cx="5255643" cy="5066950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23B52730-B401-B45A-E72E-4D80641C329D}"/>
              </a:ext>
            </a:extLst>
          </p:cNvPr>
          <p:cNvSpPr/>
          <p:nvPr/>
        </p:nvSpPr>
        <p:spPr>
          <a:xfrm>
            <a:off x="5654180" y="3363985"/>
            <a:ext cx="721453" cy="1761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89B7DD-D8B4-36FB-AAC6-673E9DA6AF6D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0D0C26E-E8F1-F27B-8EAD-1C37BED2E7AE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437A1F-783D-A706-C478-92C1A1C0282B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6951690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2" y="2571749"/>
            <a:ext cx="3633470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4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>
                <a:solidFill>
                  <a:schemeClr val="bg1"/>
                </a:solidFill>
              </a:rPr>
              <a:t>포지션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752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CSS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와 박스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007CBF-59C0-8989-E7A8-72B6BCB04A3B}"/>
              </a:ext>
            </a:extLst>
          </p:cNvPr>
          <p:cNvSpPr txBox="1"/>
          <p:nvPr/>
        </p:nvSpPr>
        <p:spPr>
          <a:xfrm>
            <a:off x="620784" y="1157681"/>
            <a:ext cx="393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블록 레벨 요소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BEB7FF-62E4-08E4-86B8-7C50811B8CA2}"/>
              </a:ext>
            </a:extLst>
          </p:cNvPr>
          <p:cNvSpPr txBox="1"/>
          <p:nvPr/>
        </p:nvSpPr>
        <p:spPr>
          <a:xfrm>
            <a:off x="771787" y="1728132"/>
            <a:ext cx="4446165" cy="979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요소를 삽입했을 때 혼자 한 줄을 차지하는 요소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요소의 너비가 </a:t>
            </a:r>
            <a:r>
              <a:rPr lang="en-US" altLang="ko-KR" sz="1400"/>
              <a:t>100%</a:t>
            </a:r>
            <a:br>
              <a:rPr lang="en-US" altLang="ko-KR" sz="1400"/>
            </a:br>
            <a:r>
              <a:rPr lang="ko-KR" altLang="en-US" sz="1200"/>
              <a:t>예</a:t>
            </a:r>
            <a:r>
              <a:rPr lang="en-US" altLang="ko-KR" sz="1200"/>
              <a:t>) &lt;div&gt;, &lt;p&gt; </a:t>
            </a:r>
            <a:r>
              <a:rPr lang="ko-KR" altLang="en-US" sz="1200"/>
              <a:t>등</a:t>
            </a:r>
            <a:endParaRPr lang="ko-KR" altLang="en-US" sz="1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F56A4D-DFCD-5897-2CA9-EE024A6222EF}"/>
              </a:ext>
            </a:extLst>
          </p:cNvPr>
          <p:cNvSpPr txBox="1"/>
          <p:nvPr/>
        </p:nvSpPr>
        <p:spPr>
          <a:xfrm>
            <a:off x="6050303" y="1157681"/>
            <a:ext cx="393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인라인 레벨 요소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C91A6C-3DF4-48E6-30B5-6B1800693F10}"/>
              </a:ext>
            </a:extLst>
          </p:cNvPr>
          <p:cNvSpPr txBox="1"/>
          <p:nvPr/>
        </p:nvSpPr>
        <p:spPr>
          <a:xfrm>
            <a:off x="6241408" y="1728132"/>
            <a:ext cx="4764948" cy="1303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줄을 차지하지 않는 요소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화면에 표시되는 콘텐츠만큼만 영역을 차지하고 나머지 공간에는 다른 요소가 올 수 있음</a:t>
            </a:r>
            <a:br>
              <a:rPr lang="en-US" altLang="ko-KR" sz="1400"/>
            </a:br>
            <a:r>
              <a:rPr lang="ko-KR" altLang="en-US" sz="1200"/>
              <a:t>예</a:t>
            </a:r>
            <a:r>
              <a:rPr lang="en-US" altLang="ko-KR" sz="1200"/>
              <a:t>) &lt;img&gt;, &lt;strong&gt; </a:t>
            </a:r>
            <a:r>
              <a:rPr lang="ko-KR" altLang="en-US" sz="1200"/>
              <a:t>등</a:t>
            </a:r>
            <a:endParaRPr lang="ko-KR" altLang="en-US" sz="14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6A0B778-8476-9725-56E8-5AF99775C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84" y="3113127"/>
            <a:ext cx="1492575" cy="29593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1C53F74-C207-9CA8-1FE7-138BC6F46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59" y="3630689"/>
            <a:ext cx="4112044" cy="192418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483C015-6AA2-8C83-7207-61E8185CB163}"/>
              </a:ext>
            </a:extLst>
          </p:cNvPr>
          <p:cNvSpPr/>
          <p:nvPr/>
        </p:nvSpPr>
        <p:spPr>
          <a:xfrm>
            <a:off x="6529432" y="3437950"/>
            <a:ext cx="46782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h3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시간이란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..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h3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내일 죽을 것처럼 오늘을 살고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영원히 살 것처럼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span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내일을 꿈꾸어라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span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FE89225-AFFF-6E74-5BD4-49BE18457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432" y="4388885"/>
            <a:ext cx="4666430" cy="1626180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F1E4F63-B14F-8A71-0470-08CE67C31140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A3A9B44-282C-CAD0-D9C8-B70DC3BDBF71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66CCB2-F17A-11FB-627C-9B834E250305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3841357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CSS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포지셔닝과 주요 속성들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23DEC0-92A8-082F-42B6-6F9D8D019F81}"/>
              </a:ext>
            </a:extLst>
          </p:cNvPr>
          <p:cNvSpPr txBox="1"/>
          <p:nvPr/>
        </p:nvSpPr>
        <p:spPr>
          <a:xfrm>
            <a:off x="520117" y="1132514"/>
            <a:ext cx="265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CSS </a:t>
            </a:r>
            <a:r>
              <a:rPr lang="ko-KR" altLang="en-US" b="1"/>
              <a:t>포지셔닝이란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070617-2FD5-4B96-FCEC-EEFDB499C53E}"/>
              </a:ext>
            </a:extLst>
          </p:cNvPr>
          <p:cNvSpPr txBox="1"/>
          <p:nvPr/>
        </p:nvSpPr>
        <p:spPr>
          <a:xfrm>
            <a:off x="620786" y="1661020"/>
            <a:ext cx="5100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CSS</a:t>
            </a:r>
            <a:r>
              <a:rPr lang="ko-KR" altLang="en-US" sz="1400"/>
              <a:t>를 웹 문서 요소를 적절히 배치하는 것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1221FE-8CA0-0524-1BED-9D3C01B52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39" y="3257100"/>
            <a:ext cx="2973897" cy="20158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9B9056-2367-77F6-39B3-6065B81D6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642" y="3014966"/>
            <a:ext cx="5048771" cy="2966862"/>
          </a:xfrm>
          <a:prstGeom prst="rect">
            <a:avLst/>
          </a:prstGeom>
        </p:spPr>
      </p:pic>
      <p:sp>
        <p:nvSpPr>
          <p:cNvPr id="7" name="덧셈 기호 9">
            <a:extLst>
              <a:ext uri="{FF2B5EF4-FFF2-40B4-BE49-F238E27FC236}">
                <a16:creationId xmlns:a16="http://schemas.microsoft.com/office/drawing/2014/main" id="{57192B62-866E-5304-3827-8ED3612DBDD9}"/>
              </a:ext>
            </a:extLst>
          </p:cNvPr>
          <p:cNvSpPr/>
          <p:nvPr/>
        </p:nvSpPr>
        <p:spPr>
          <a:xfrm>
            <a:off x="3973765" y="3995651"/>
            <a:ext cx="385893" cy="343948"/>
          </a:xfrm>
          <a:prstGeom prst="mathPlus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699842-92FB-578B-2EA1-F90883D38498}"/>
              </a:ext>
            </a:extLst>
          </p:cNvPr>
          <p:cNvSpPr txBox="1"/>
          <p:nvPr/>
        </p:nvSpPr>
        <p:spPr>
          <a:xfrm>
            <a:off x="4496569" y="3769159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rgbClr val="C00000"/>
                </a:solidFill>
              </a:rPr>
              <a:t>CSS</a:t>
            </a:r>
          </a:p>
          <a:p>
            <a:r>
              <a:rPr lang="ko-KR" altLang="en-US" sz="2400" b="1">
                <a:solidFill>
                  <a:srgbClr val="C00000"/>
                </a:solidFill>
              </a:rPr>
              <a:t>포지셔닝</a:t>
            </a:r>
          </a:p>
        </p:txBody>
      </p:sp>
      <p:sp>
        <p:nvSpPr>
          <p:cNvPr id="9" name="오른쪽 화살표 11">
            <a:extLst>
              <a:ext uri="{FF2B5EF4-FFF2-40B4-BE49-F238E27FC236}">
                <a16:creationId xmlns:a16="http://schemas.microsoft.com/office/drawing/2014/main" id="{892B2E29-7E99-3B8F-65F2-8DB984E5B5EB}"/>
              </a:ext>
            </a:extLst>
          </p:cNvPr>
          <p:cNvSpPr/>
          <p:nvPr/>
        </p:nvSpPr>
        <p:spPr>
          <a:xfrm>
            <a:off x="5830349" y="3995651"/>
            <a:ext cx="578840" cy="2550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5A8A19-03FA-2D92-AC66-A2C6C8FF17E4}"/>
              </a:ext>
            </a:extLst>
          </p:cNvPr>
          <p:cNvSpPr txBox="1"/>
          <p:nvPr/>
        </p:nvSpPr>
        <p:spPr>
          <a:xfrm>
            <a:off x="885039" y="2928557"/>
            <a:ext cx="33739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HTML </a:t>
            </a:r>
            <a:r>
              <a:rPr lang="ko-KR" altLang="en-US" sz="1100"/>
              <a:t>마크업으로 작성한 웹 문서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20852A-50DE-622A-F3CC-2CB436E8A334}"/>
              </a:ext>
            </a:extLst>
          </p:cNvPr>
          <p:cNvSpPr txBox="1"/>
          <p:nvPr/>
        </p:nvSpPr>
        <p:spPr>
          <a:xfrm>
            <a:off x="6648277" y="2707189"/>
            <a:ext cx="33739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우리가 보는 웹 사이트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F7AC3B6-8D15-E312-929C-B9C5C8B21768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9849CE5-8ABA-9D01-5E35-305012CB93F5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B65BE5-6CEE-61FF-F062-3DD567824397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8189630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B48459-4100-9A1A-8D12-B1D2496A534F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가시 속성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display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5DF957-8F41-F925-9DF9-7BCCB31D6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731" y="1628800"/>
            <a:ext cx="3611880" cy="12954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065A825-7342-EFF9-05B5-3D3C91F85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4" y="1628800"/>
            <a:ext cx="3861758" cy="1295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790622-C922-31FB-705F-7344563400D1}"/>
              </a:ext>
            </a:extLst>
          </p:cNvPr>
          <p:cNvSpPr txBox="1"/>
          <p:nvPr/>
        </p:nvSpPr>
        <p:spPr>
          <a:xfrm>
            <a:off x="2691767" y="3068960"/>
            <a:ext cx="27158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display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none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키워드 적용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F9F947-78C8-BA86-921D-4125503CAF35}"/>
              </a:ext>
            </a:extLst>
          </p:cNvPr>
          <p:cNvSpPr txBox="1"/>
          <p:nvPr/>
        </p:nvSpPr>
        <p:spPr>
          <a:xfrm>
            <a:off x="6516944" y="3068959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display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block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키워드 적용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A302A65-6F66-3FC1-4CDC-554885253131}"/>
              </a:ext>
            </a:extLst>
          </p:cNvPr>
          <p:cNvGraphicFramePr>
            <a:graphicFrameLocks noGrp="1"/>
          </p:cNvGraphicFramePr>
          <p:nvPr/>
        </p:nvGraphicFramePr>
        <p:xfrm>
          <a:off x="2103706" y="3644900"/>
          <a:ext cx="7984588" cy="178099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922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2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4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단위 형태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none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태그를 화면에서 보이지 않게 만듭니다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block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태그를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block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형식으로 지정합니다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inline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태그를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inline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형식으로 지정합니다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inline-block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태그를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inline-block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형식으로 지정합니다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F872567-B0E2-60E9-4628-69BECA365F1F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7D6ACE-C5C4-612E-7A26-E1729DBF1AB4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2173E-BB94-22B0-BE8A-B7553DDACAE9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689269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B48459-4100-9A1A-8D12-B1D2496A534F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가시 속성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visibility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44D782-DCD8-8115-0A96-CA9F6F12E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828" y="1916766"/>
            <a:ext cx="2606040" cy="112776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E77F1EE-07FA-5225-C83F-854DE3D2B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56" y="2071071"/>
            <a:ext cx="1981200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E5D369-1231-C550-1574-5014F5AEC504}"/>
              </a:ext>
            </a:extLst>
          </p:cNvPr>
          <p:cNvSpPr txBox="1"/>
          <p:nvPr/>
        </p:nvSpPr>
        <p:spPr>
          <a:xfrm>
            <a:off x="2077111" y="3195316"/>
            <a:ext cx="80377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display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속성을 사용하면 태그가 화면에서 제거되지만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visibility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속성을 사용하면 화면에서 보이지 않게 됨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09B4CE9-5193-B46C-A31F-267E23B0AE51}"/>
              </a:ext>
            </a:extLst>
          </p:cNvPr>
          <p:cNvGraphicFramePr>
            <a:graphicFrameLocks noGrp="1"/>
          </p:cNvGraphicFramePr>
          <p:nvPr/>
        </p:nvGraphicFramePr>
        <p:xfrm>
          <a:off x="2103706" y="3644900"/>
          <a:ext cx="7984588" cy="178099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922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2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4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단위 형태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none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태그를 화면에서 보이지 않게 만듭니다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block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태그를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block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형식으로 지정합니다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inline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태그를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inline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형식으로 지정합니다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inline-block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태그를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inline-block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형식으로 지정합니다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8054C9-B3A9-3318-7451-076DE22B98F7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FB15317-0B6A-4085-57AB-64BD4CF59BB3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829F81-D4A9-02F7-DF40-80F7890EB399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6075918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CSS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포지셔닝과 주요 속성들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0A2C3A-77CA-6482-FF8B-8DB023068EDC}"/>
              </a:ext>
            </a:extLst>
          </p:cNvPr>
          <p:cNvSpPr txBox="1"/>
          <p:nvPr/>
        </p:nvSpPr>
        <p:spPr>
          <a:xfrm>
            <a:off x="520117" y="1132514"/>
            <a:ext cx="265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float </a:t>
            </a:r>
            <a:r>
              <a:rPr lang="ko-KR" altLang="en-US" b="1"/>
              <a:t>속성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18047F-455C-5C1A-0202-D34B93B8D56B}"/>
              </a:ext>
            </a:extLst>
          </p:cNvPr>
          <p:cNvSpPr txBox="1"/>
          <p:nvPr/>
        </p:nvSpPr>
        <p:spPr>
          <a:xfrm>
            <a:off x="620786" y="1661020"/>
            <a:ext cx="5100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요소를</a:t>
            </a:r>
            <a:r>
              <a:rPr lang="en-US" altLang="ko-KR" sz="1400"/>
              <a:t> </a:t>
            </a:r>
            <a:r>
              <a:rPr lang="ko-KR" altLang="en-US" sz="1400"/>
              <a:t>왼쪽이나 오른쪽에 떠 있게 만듦</a:t>
            </a:r>
            <a:endParaRPr lang="en-US" altLang="ko-KR" sz="1400"/>
          </a:p>
          <a:p>
            <a:endParaRPr lang="en-US" altLang="ko-KR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298FB8-BF1B-79F5-F871-7FA0F3F6C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86" y="2184240"/>
            <a:ext cx="3005843" cy="1733156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D88F6103-B785-713B-CD98-6F7E78060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974" y="4294445"/>
            <a:ext cx="4231705" cy="1431041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DC8B81DD-BB50-49EC-4885-8299633A4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479" y="2378292"/>
            <a:ext cx="4975787" cy="3242332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E0EB01-B741-663A-4B3E-AFFFEED67418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F470F42-69D1-371F-CF3B-7DCE5C951AA8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677A04-FC76-97BB-4CAC-38C00A508E22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6511998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CSS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포지셔닝과 주요 속성들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A01195-0D6D-20D1-695E-F417A5885C05}"/>
              </a:ext>
            </a:extLst>
          </p:cNvPr>
          <p:cNvSpPr txBox="1"/>
          <p:nvPr/>
        </p:nvSpPr>
        <p:spPr>
          <a:xfrm>
            <a:off x="520117" y="1132514"/>
            <a:ext cx="265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float </a:t>
            </a:r>
            <a:r>
              <a:rPr lang="ko-KR" altLang="en-US" b="1"/>
              <a:t>속성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9A64A59-45C4-7730-6C4F-EA70936EF836}"/>
              </a:ext>
            </a:extLst>
          </p:cNvPr>
          <p:cNvSpPr/>
          <p:nvPr/>
        </p:nvSpPr>
        <p:spPr>
          <a:xfrm>
            <a:off x="638961" y="1916832"/>
            <a:ext cx="24216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.box1 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lang="en-US" altLang="ko-KR" sz="1200" u="sng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float</a:t>
            </a:r>
            <a:r>
              <a:rPr lang="en-US" altLang="ko-KR" sz="1200" u="sng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u="sng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left</a:t>
            </a:r>
            <a:r>
              <a:rPr lang="en-US" altLang="ko-KR" sz="1200" u="sng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}</a:t>
            </a: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.box2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200" u="sng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float</a:t>
            </a:r>
            <a:r>
              <a:rPr lang="en-US" altLang="ko-KR" sz="1200" u="sng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u="sng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left</a:t>
            </a:r>
            <a:r>
              <a:rPr lang="en-US" altLang="ko-KR" sz="1200" u="sng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}</a:t>
            </a: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.box3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200" u="sng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float</a:t>
            </a:r>
            <a:r>
              <a:rPr lang="en-US" altLang="ko-KR" sz="1200" u="sng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u="sng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left</a:t>
            </a:r>
            <a:r>
              <a:rPr lang="en-US" altLang="ko-KR" sz="1200" u="sng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}</a:t>
            </a: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.box4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200" u="sng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float</a:t>
            </a:r>
            <a:r>
              <a:rPr lang="en-US" altLang="ko-KR" sz="1200" u="sng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u="sng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right</a:t>
            </a:r>
            <a:r>
              <a:rPr lang="en-US" altLang="ko-KR" sz="1200" u="sng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4B5A93-B66C-2B47-AF63-E49DDEE49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17" y="3717325"/>
            <a:ext cx="3675995" cy="7324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FB02BF-7202-A243-A3D5-CBDB920EE497}"/>
              </a:ext>
            </a:extLst>
          </p:cNvPr>
          <p:cNvSpPr txBox="1"/>
          <p:nvPr/>
        </p:nvSpPr>
        <p:spPr>
          <a:xfrm>
            <a:off x="6962862" y="1132514"/>
            <a:ext cx="265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clear </a:t>
            </a:r>
            <a:r>
              <a:rPr lang="ko-KR" altLang="en-US" b="1"/>
              <a:t>속성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AB1471-0187-C799-9EDD-CD941AF21829}"/>
              </a:ext>
            </a:extLst>
          </p:cNvPr>
          <p:cNvSpPr/>
          <p:nvPr/>
        </p:nvSpPr>
        <p:spPr>
          <a:xfrm>
            <a:off x="7155810" y="3117161"/>
            <a:ext cx="24216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.box1 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float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left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.box2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float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left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.box3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}</a:t>
            </a: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.box4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200" b="1" u="sng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clear</a:t>
            </a:r>
            <a:r>
              <a:rPr lang="en-US" altLang="ko-KR" sz="1200" b="1" u="sng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b="1" u="sng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both</a:t>
            </a:r>
            <a:r>
              <a:rPr lang="en-US" altLang="ko-KR" sz="1200" b="1" u="sng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}</a:t>
            </a: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57A1092-3CB8-A9D1-8E09-03025667E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810" y="2141460"/>
            <a:ext cx="3030610" cy="3291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8756FC2-0B82-4F80-382C-4BA060251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1517" y="4473035"/>
            <a:ext cx="2880439" cy="1443265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29D3CAA-7980-AA9F-9A79-D468AB1D905E}"/>
              </a:ext>
            </a:extLst>
          </p:cNvPr>
          <p:cNvCxnSpPr/>
          <p:nvPr/>
        </p:nvCxnSpPr>
        <p:spPr>
          <a:xfrm>
            <a:off x="5939406" y="1015068"/>
            <a:ext cx="0" cy="541089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46B3764-686D-DC40-F4AA-31AD65D9F657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B105F7-CA6D-6637-CD39-367A52B23CF2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1E4352-4657-EB77-558C-738010254FD9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478930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B48459-4100-9A1A-8D12-B1D2496A534F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float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float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 개요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7B02473-B25A-EA3C-7193-2B5FCFD2B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40" y="1455442"/>
            <a:ext cx="4440096" cy="2304932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F9E0406-272E-96AE-A5CD-82388898A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790" y="1455442"/>
            <a:ext cx="5335991" cy="2933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20A74EA-08B7-C133-D9EF-86EBECB7E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40" y="4725144"/>
            <a:ext cx="2220048" cy="968245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1FFDEE18-9ED1-9376-8BC7-86149230F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728" y="4388807"/>
            <a:ext cx="4610745" cy="2172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오른쪽 화살표 9">
            <a:extLst>
              <a:ext uri="{FF2B5EF4-FFF2-40B4-BE49-F238E27FC236}">
                <a16:creationId xmlns:a16="http://schemas.microsoft.com/office/drawing/2014/main" id="{7D1A97E4-7798-6912-CD87-732A33D25AD7}"/>
              </a:ext>
            </a:extLst>
          </p:cNvPr>
          <p:cNvSpPr/>
          <p:nvPr/>
        </p:nvSpPr>
        <p:spPr>
          <a:xfrm>
            <a:off x="5291938" y="2139856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10">
            <a:extLst>
              <a:ext uri="{FF2B5EF4-FFF2-40B4-BE49-F238E27FC236}">
                <a16:creationId xmlns:a16="http://schemas.microsoft.com/office/drawing/2014/main" id="{B33AFAEF-8602-C461-4111-1C4B1F9A09F1}"/>
              </a:ext>
            </a:extLst>
          </p:cNvPr>
          <p:cNvSpPr/>
          <p:nvPr/>
        </p:nvSpPr>
        <p:spPr>
          <a:xfrm>
            <a:off x="3188282" y="4741214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746498-2660-09AD-9C7D-A5CEBE20E4F3}"/>
              </a:ext>
            </a:extLst>
          </p:cNvPr>
          <p:cNvSpPr txBox="1"/>
          <p:nvPr/>
        </p:nvSpPr>
        <p:spPr>
          <a:xfrm>
            <a:off x="8904312" y="2238576"/>
            <a:ext cx="28280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latin typeface="나눔고딕" pitchFamily="50" charset="-127"/>
                <a:ea typeface="나눔고딕" pitchFamily="50" charset="-127"/>
              </a:rPr>
              <a:t>img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태그는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inline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형식의 태그이고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p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태그는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block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형식의 태그이므로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그림과 글자를 분리하여 출력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3C188D-888D-D94B-60DE-402883F59B93}"/>
              </a:ext>
            </a:extLst>
          </p:cNvPr>
          <p:cNvSpPr txBox="1"/>
          <p:nvPr/>
        </p:nvSpPr>
        <p:spPr>
          <a:xfrm>
            <a:off x="8320186" y="5213289"/>
            <a:ext cx="1630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이미지가 글자 위에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부유하게 됨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204F379-2B74-34CD-0CB4-66EFBA80DCB7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6873C69-BA58-FACE-8B4B-B5E6C58E3B04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FE263E-9D4C-F8A8-8B5C-17F8DC09EA38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6060334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B48459-4100-9A1A-8D12-B1D2496A534F}"/>
              </a:ext>
            </a:extLst>
          </p:cNvPr>
          <p:cNvSpPr txBox="1"/>
          <p:nvPr/>
        </p:nvSpPr>
        <p:spPr>
          <a:xfrm>
            <a:off x="306647" y="319086"/>
            <a:ext cx="106334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float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float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속성을 사용한 수평 정렬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5690B5F-1042-09A0-CDE6-B98861CD4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547" y="1519094"/>
            <a:ext cx="2720340" cy="189738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94FDC25-8F80-6D9D-2ED5-6362BC909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2" y="1519094"/>
            <a:ext cx="4120420" cy="2116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0C21792-CE16-FB17-FCA2-3D7286C90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547" y="4255919"/>
            <a:ext cx="2720340" cy="1897380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3A561983-3883-BB29-9E57-6697B6D94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2" y="4255919"/>
            <a:ext cx="4120420" cy="2116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오른쪽 화살표 9">
            <a:extLst>
              <a:ext uri="{FF2B5EF4-FFF2-40B4-BE49-F238E27FC236}">
                <a16:creationId xmlns:a16="http://schemas.microsoft.com/office/drawing/2014/main" id="{00100A5E-E0F8-EC44-63E6-8DB2B842780F}"/>
              </a:ext>
            </a:extLst>
          </p:cNvPr>
          <p:cNvSpPr/>
          <p:nvPr/>
        </p:nvSpPr>
        <p:spPr>
          <a:xfrm>
            <a:off x="5183673" y="1999732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10">
            <a:extLst>
              <a:ext uri="{FF2B5EF4-FFF2-40B4-BE49-F238E27FC236}">
                <a16:creationId xmlns:a16="http://schemas.microsoft.com/office/drawing/2014/main" id="{373F5016-29DC-B156-C006-B7EA087A9AA9}"/>
              </a:ext>
            </a:extLst>
          </p:cNvPr>
          <p:cNvSpPr/>
          <p:nvPr/>
        </p:nvSpPr>
        <p:spPr>
          <a:xfrm>
            <a:off x="5183673" y="4736557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BC7040-AD37-B3D5-5E29-D94BC65F2667}"/>
              </a:ext>
            </a:extLst>
          </p:cNvPr>
          <p:cNvSpPr txBox="1"/>
          <p:nvPr/>
        </p:nvSpPr>
        <p:spPr>
          <a:xfrm>
            <a:off x="8920572" y="2313895"/>
            <a:ext cx="2938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float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속성에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 left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키워드 적용한 결과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131E51-CC6B-B2E3-A1D3-409274C4F2B7}"/>
              </a:ext>
            </a:extLst>
          </p:cNvPr>
          <p:cNvSpPr txBox="1"/>
          <p:nvPr/>
        </p:nvSpPr>
        <p:spPr>
          <a:xfrm>
            <a:off x="8920571" y="5160425"/>
            <a:ext cx="3058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float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속성에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 right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키워드 적용한 결과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B4A4582-7519-3BC5-2BB2-69083D3D397E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FB5153C-A76E-D90C-B38D-C08FC5FB04BB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5F3C78-C17B-4D66-86CF-EFD6FF4F27B1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6629996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B48459-4100-9A1A-8D12-B1D2496A534F}"/>
              </a:ext>
            </a:extLst>
          </p:cNvPr>
          <p:cNvSpPr txBox="1"/>
          <p:nvPr/>
        </p:nvSpPr>
        <p:spPr>
          <a:xfrm>
            <a:off x="306647" y="319086"/>
            <a:ext cx="107750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float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float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속성을 사용한 레이아웃 구성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CC88BDB-50EF-439B-4332-FF92B28BC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76" y="1524468"/>
            <a:ext cx="4254229" cy="26365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5B7E508-779E-7A86-D2D7-1335CF891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64" y="1524468"/>
            <a:ext cx="4248472" cy="23142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43C3F5E-DE10-BF4F-05F5-E581AE8F8D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75" y="4362725"/>
            <a:ext cx="4254229" cy="11283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6D44C9-2C78-7700-04F4-00CC983C8D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985" y="4077072"/>
            <a:ext cx="4254229" cy="25962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9AA849-C425-94D7-6DB6-43993530C9FA}"/>
              </a:ext>
            </a:extLst>
          </p:cNvPr>
          <p:cNvSpPr txBox="1"/>
          <p:nvPr/>
        </p:nvSpPr>
        <p:spPr>
          <a:xfrm>
            <a:off x="335360" y="1339802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(1)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BFB348-435E-9872-461A-D87932EDEF96}"/>
              </a:ext>
            </a:extLst>
          </p:cNvPr>
          <p:cNvSpPr txBox="1"/>
          <p:nvPr/>
        </p:nvSpPr>
        <p:spPr>
          <a:xfrm>
            <a:off x="4779205" y="1339802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(2)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4181F-F5BB-85A0-E6ED-12DF1A43B10F}"/>
              </a:ext>
            </a:extLst>
          </p:cNvPr>
          <p:cNvSpPr txBox="1"/>
          <p:nvPr/>
        </p:nvSpPr>
        <p:spPr>
          <a:xfrm>
            <a:off x="335360" y="404664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(3)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E46129-690A-2709-8FC2-6DC1E21EB731}"/>
              </a:ext>
            </a:extLst>
          </p:cNvPr>
          <p:cNvSpPr txBox="1"/>
          <p:nvPr/>
        </p:nvSpPr>
        <p:spPr>
          <a:xfrm>
            <a:off x="4779204" y="3822177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(4)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CA5189F6-89D4-F9EB-1E77-E60A32DE8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12" y="3849711"/>
            <a:ext cx="4860540" cy="26096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22AB7B8-F423-BECD-417F-B989D4EB20FB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6173B46-9588-E998-397C-12FBE9EF4FE1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BCAD6C-90BC-4DB7-C01C-469232286D02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353273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B48459-4100-9A1A-8D12-B1D2496A534F}"/>
              </a:ext>
            </a:extLst>
          </p:cNvPr>
          <p:cNvSpPr txBox="1"/>
          <p:nvPr/>
        </p:nvSpPr>
        <p:spPr>
          <a:xfrm>
            <a:off x="306648" y="319086"/>
            <a:ext cx="114009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clear:both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사용한 레이아웃 </a:t>
            </a: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float 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속성을 사용한 레이아웃 구성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6F78A51-2A20-2E1D-FE52-C0A34FD28375}"/>
              </a:ext>
            </a:extLst>
          </p:cNvPr>
          <p:cNvGrpSpPr/>
          <p:nvPr/>
        </p:nvGrpSpPr>
        <p:grpSpPr>
          <a:xfrm>
            <a:off x="643417" y="1351722"/>
            <a:ext cx="4089734" cy="3949912"/>
            <a:chOff x="643417" y="1351722"/>
            <a:chExt cx="4089734" cy="394991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0999220-280D-EC23-7F0D-5ECDD7B69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417" y="1351722"/>
              <a:ext cx="4089733" cy="117877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F8974D8-FC0F-FC10-5AC8-E0F5D02AE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417" y="2502733"/>
              <a:ext cx="4089734" cy="1112363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FAD37F2-059C-FEFA-80B2-8C3995A04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417" y="3602651"/>
              <a:ext cx="4089734" cy="1698983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1489589-8F06-61A5-20FB-F042573F2D39}"/>
              </a:ext>
            </a:extLst>
          </p:cNvPr>
          <p:cNvGrpSpPr/>
          <p:nvPr/>
        </p:nvGrpSpPr>
        <p:grpSpPr>
          <a:xfrm>
            <a:off x="4926296" y="1340768"/>
            <a:ext cx="4104178" cy="5240631"/>
            <a:chOff x="4948218" y="1340768"/>
            <a:chExt cx="4104178" cy="524063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223E53E-D78C-840A-556A-B5872A70E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2663" y="1340768"/>
              <a:ext cx="4089733" cy="89653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22ACD2-AEA2-8A52-67DC-779FF8EA7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2663" y="2203890"/>
              <a:ext cx="4089733" cy="171005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40CFDF3-5A37-167C-650C-969125762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8218" y="3913941"/>
              <a:ext cx="4089733" cy="266745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D16C924-1115-D60B-37B0-FB127684A083}"/>
              </a:ext>
            </a:extLst>
          </p:cNvPr>
          <p:cNvSpPr txBox="1"/>
          <p:nvPr/>
        </p:nvSpPr>
        <p:spPr>
          <a:xfrm>
            <a:off x="263352" y="1339802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(1)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22F50C-244E-E4A1-F2C6-43EF917F582E}"/>
              </a:ext>
            </a:extLst>
          </p:cNvPr>
          <p:cNvSpPr txBox="1"/>
          <p:nvPr/>
        </p:nvSpPr>
        <p:spPr>
          <a:xfrm>
            <a:off x="4561910" y="1351722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(2)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D6E78BF0-5117-A788-5CA4-36745C95C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304" y="4860978"/>
            <a:ext cx="2952328" cy="17204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A904293-2586-59A1-0E5B-6A16DDF6A5B8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365D46F-5203-ED6C-9F8A-A9F2590B7DD0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AA87B7-A977-12BD-EA83-C0CDA178BEEA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8546122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[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실습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] 2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단 레이아웃 만들기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EADD10D-0F1A-4482-BB76-D167AB389674}"/>
              </a:ext>
            </a:extLst>
          </p:cNvPr>
          <p:cNvSpPr/>
          <p:nvPr/>
        </p:nvSpPr>
        <p:spPr>
          <a:xfrm>
            <a:off x="218113" y="1010868"/>
            <a:ext cx="3731675" cy="19756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37B0D88-049D-1D8D-E3D0-66D31E751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180" y="2571232"/>
            <a:ext cx="3930653" cy="2068293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B8D2C0C5-9420-08DF-3EA2-AF78C837D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552" y="4091789"/>
            <a:ext cx="3935864" cy="2535755"/>
          </a:xfrm>
          <a:prstGeom prst="rect">
            <a:avLst/>
          </a:prstGeom>
        </p:spPr>
      </p:pic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7AECFEDA-8560-0BD4-9B0D-EEB8D89AC82A}"/>
              </a:ext>
            </a:extLst>
          </p:cNvPr>
          <p:cNvCxnSpPr>
            <a:stCxn id="2" idx="3"/>
            <a:endCxn id="3" idx="0"/>
          </p:cNvCxnSpPr>
          <p:nvPr/>
        </p:nvCxnSpPr>
        <p:spPr>
          <a:xfrm>
            <a:off x="3949788" y="1998669"/>
            <a:ext cx="1658719" cy="5725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82DEBC6C-7025-260F-E9A0-ADD8F85CE40A}"/>
              </a:ext>
            </a:extLst>
          </p:cNvPr>
          <p:cNvCxnSpPr>
            <a:stCxn id="3" idx="3"/>
            <a:endCxn id="4" idx="0"/>
          </p:cNvCxnSpPr>
          <p:nvPr/>
        </p:nvCxnSpPr>
        <p:spPr>
          <a:xfrm>
            <a:off x="7573833" y="3605379"/>
            <a:ext cx="1724651" cy="4864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1BA7D68-F066-8330-3714-885643B67F73}"/>
              </a:ext>
            </a:extLst>
          </p:cNvPr>
          <p:cNvSpPr txBox="1"/>
          <p:nvPr/>
        </p:nvSpPr>
        <p:spPr>
          <a:xfrm>
            <a:off x="4446165" y="167779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마크업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8D5C50-7954-546F-36BA-9E0D3D002E69}"/>
              </a:ext>
            </a:extLst>
          </p:cNvPr>
          <p:cNvSpPr txBox="1"/>
          <p:nvPr/>
        </p:nvSpPr>
        <p:spPr>
          <a:xfrm>
            <a:off x="7860484" y="3275111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CSS </a:t>
            </a:r>
            <a:r>
              <a:rPr lang="ko-KR" altLang="en-US" sz="1400"/>
              <a:t>적용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702AF94-730B-A193-CBBC-0FD02A4BD846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3BCC6D3-E2E9-6C3F-F817-82943367C0AE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892F8E-26CC-15D1-51EF-2E48B71E2C98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477449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CSS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와 박스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26410E-3D91-0456-9E74-C839DBB53C26}"/>
              </a:ext>
            </a:extLst>
          </p:cNvPr>
          <p:cNvSpPr txBox="1"/>
          <p:nvPr/>
        </p:nvSpPr>
        <p:spPr>
          <a:xfrm>
            <a:off x="620784" y="1157681"/>
            <a:ext cx="393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박스</a:t>
            </a:r>
            <a:r>
              <a:rPr lang="en-US" altLang="ko-KR" b="1"/>
              <a:t> </a:t>
            </a:r>
            <a:r>
              <a:rPr lang="ko-KR" altLang="en-US" b="1"/>
              <a:t>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C948BF-6D4C-8672-B3AA-FC86DAD3A6CD}"/>
              </a:ext>
            </a:extLst>
          </p:cNvPr>
          <p:cNvSpPr txBox="1"/>
          <p:nvPr/>
        </p:nvSpPr>
        <p:spPr>
          <a:xfrm>
            <a:off x="771787" y="1728132"/>
            <a:ext cx="53437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실제 콘텐츠 영역</a:t>
            </a:r>
            <a:r>
              <a:rPr lang="en-US" altLang="ko-KR" sz="1400"/>
              <a:t>, </a:t>
            </a:r>
            <a:r>
              <a:rPr lang="ko-KR" altLang="en-US" sz="1400"/>
              <a:t>패딩</a:t>
            </a:r>
            <a:r>
              <a:rPr lang="en-US" altLang="ko-KR" sz="1400"/>
              <a:t>(padding), </a:t>
            </a:r>
            <a:r>
              <a:rPr lang="ko-KR" altLang="en-US" sz="1400"/>
              <a:t>박스의 테두리</a:t>
            </a:r>
            <a:r>
              <a:rPr lang="en-US" altLang="ko-KR" sz="1400"/>
              <a:t>(border), </a:t>
            </a:r>
            <a:r>
              <a:rPr lang="ko-KR" altLang="en-US" sz="1400"/>
              <a:t>그리고 마진</a:t>
            </a:r>
            <a:r>
              <a:rPr lang="en-US" altLang="ko-KR" sz="1400"/>
              <a:t>(margin) </a:t>
            </a:r>
            <a:r>
              <a:rPr lang="ko-KR" altLang="en-US" sz="1400"/>
              <a:t>등의 요소로 구성됨</a:t>
            </a:r>
            <a:r>
              <a:rPr lang="en-US" altLang="ko-KR" sz="1400"/>
              <a:t>.</a:t>
            </a:r>
          </a:p>
          <a:p>
            <a:pPr>
              <a:lnSpc>
                <a:spcPct val="150000"/>
              </a:lnSpc>
            </a:pPr>
            <a:endParaRPr lang="en-US" altLang="ko-KR" sz="1400"/>
          </a:p>
          <a:p>
            <a:pPr>
              <a:lnSpc>
                <a:spcPct val="150000"/>
              </a:lnSpc>
            </a:pPr>
            <a:r>
              <a:rPr lang="ko-KR" altLang="en-US" sz="1400"/>
              <a:t>개발자 도구 창에서 박스 모델 확인 가능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4A3EA9-5BED-FA05-C269-94E4ED973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346" y="1065618"/>
            <a:ext cx="2062206" cy="18895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986A03-838A-CDDB-DFA7-D830F78D1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84" y="3271226"/>
            <a:ext cx="8086988" cy="3204447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3E5D9B7-9C24-D12B-B739-6DFD56955EBB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7FCA1D3-A0AB-394D-7311-D2E02C2225C6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B2E2DE-8E52-5FB0-2160-671ED2CD56CF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8430554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CSS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포지셔닝과 주요 속성들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134EEB-F7F9-6D2C-6CD8-8CC2F35636AF}"/>
              </a:ext>
            </a:extLst>
          </p:cNvPr>
          <p:cNvSpPr txBox="1"/>
          <p:nvPr/>
        </p:nvSpPr>
        <p:spPr>
          <a:xfrm>
            <a:off x="520117" y="1132514"/>
            <a:ext cx="265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position </a:t>
            </a:r>
            <a:r>
              <a:rPr lang="ko-KR" altLang="en-US" b="1"/>
              <a:t>속성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FFC707-3B06-77F1-6737-AD8E2ED18D1E}"/>
              </a:ext>
            </a:extLst>
          </p:cNvPr>
          <p:cNvSpPr txBox="1"/>
          <p:nvPr/>
        </p:nvSpPr>
        <p:spPr>
          <a:xfrm>
            <a:off x="620786" y="1661020"/>
            <a:ext cx="5100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웹</a:t>
            </a:r>
            <a:r>
              <a:rPr lang="en-US" altLang="ko-KR" sz="1400"/>
              <a:t> </a:t>
            </a:r>
            <a:r>
              <a:rPr lang="ko-KR" altLang="en-US" sz="1400"/>
              <a:t>문서 안에 요소들을 배치하기 위한 속성</a:t>
            </a:r>
            <a:endParaRPr lang="en-US" altLang="ko-KR" sz="1400"/>
          </a:p>
          <a:p>
            <a:endParaRPr lang="en-US" altLang="ko-KR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1669CC-DED2-2B69-AE73-AD34DEA6C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22" y="2129824"/>
            <a:ext cx="3939746" cy="3550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0C778B-EC2F-0397-2F10-00E8C482F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22" y="2776155"/>
            <a:ext cx="4661657" cy="15131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23C522-0DE3-6F1F-2B91-7D5240910D08}"/>
              </a:ext>
            </a:extLst>
          </p:cNvPr>
          <p:cNvSpPr txBox="1"/>
          <p:nvPr/>
        </p:nvSpPr>
        <p:spPr>
          <a:xfrm>
            <a:off x="6157521" y="1132514"/>
            <a:ext cx="2659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1) position:static </a:t>
            </a:r>
            <a:endParaRPr lang="ko-KR" altLang="en-US" sz="14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18CBE0-8852-BDD1-9051-FB1A39717555}"/>
              </a:ext>
            </a:extLst>
          </p:cNvPr>
          <p:cNvSpPr txBox="1"/>
          <p:nvPr/>
        </p:nvSpPr>
        <p:spPr>
          <a:xfrm>
            <a:off x="6266579" y="1501846"/>
            <a:ext cx="5100506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문서의 흐름대로 배치한다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left </a:t>
            </a:r>
            <a:r>
              <a:rPr lang="ko-KR" altLang="en-US" sz="1400"/>
              <a:t>속성이나 </a:t>
            </a:r>
            <a:r>
              <a:rPr lang="en-US" altLang="ko-KR" sz="1400"/>
              <a:t>top </a:t>
            </a:r>
            <a:r>
              <a:rPr lang="ko-KR" altLang="en-US" sz="1400"/>
              <a:t>속성을  지정할 수 없다</a:t>
            </a:r>
            <a:r>
              <a:rPr lang="en-US" altLang="ko-KR" sz="1400"/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DDA7426-429A-D44A-554A-4E856C5526A1}"/>
              </a:ext>
            </a:extLst>
          </p:cNvPr>
          <p:cNvSpPr/>
          <p:nvPr/>
        </p:nvSpPr>
        <p:spPr>
          <a:xfrm>
            <a:off x="6266579" y="2285586"/>
            <a:ext cx="321811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.box1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float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left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width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100px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top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300px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background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#ffd800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margin-right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10px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padding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20px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4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.box2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width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300px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background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#0094ff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float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left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padding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20px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4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FD5A47-2A80-BEA2-9C63-FAA49DCFEA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3"/>
          <a:stretch/>
        </p:blipFill>
        <p:spPr>
          <a:xfrm>
            <a:off x="8326433" y="5089273"/>
            <a:ext cx="3418612" cy="533762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044C1A2-4664-D54D-3A8E-1E8B3A661368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820A29-B111-12DE-CCA1-4ABE505A5B32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0AD075-4487-38CB-5725-4DA4A54AEEA3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6246297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CSS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포지셔닝과 주요 속성들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237D38-04F5-F630-DB81-2AAF42AD81CE}"/>
              </a:ext>
            </a:extLst>
          </p:cNvPr>
          <p:cNvSpPr txBox="1"/>
          <p:nvPr/>
        </p:nvSpPr>
        <p:spPr>
          <a:xfrm>
            <a:off x="520117" y="1132514"/>
            <a:ext cx="265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position </a:t>
            </a:r>
            <a:r>
              <a:rPr lang="ko-KR" altLang="en-US" b="1"/>
              <a:t>속성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17613BD-EEE7-D987-E74F-AE5D4535DCB7}"/>
              </a:ext>
            </a:extLst>
          </p:cNvPr>
          <p:cNvSpPr/>
          <p:nvPr/>
        </p:nvSpPr>
        <p:spPr>
          <a:xfrm>
            <a:off x="6797879" y="1881897"/>
            <a:ext cx="321811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.box1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float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left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width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100px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background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#ffd800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margin-right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10px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padding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20px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4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.box2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400" b="1" u="sng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position</a:t>
            </a:r>
            <a:r>
              <a:rPr lang="en-US" altLang="ko-KR" sz="1400" b="1" u="sng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 b="1" u="sng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relative</a:t>
            </a:r>
            <a:r>
              <a:rPr lang="en-US" altLang="ko-KR" sz="1400" b="1" u="sng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left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-50px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top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30px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width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300px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background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#0094ff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float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left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padding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20px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3F0B54-C51F-60EC-B8C5-9A90FB6ABAA1}"/>
              </a:ext>
            </a:extLst>
          </p:cNvPr>
          <p:cNvSpPr txBox="1"/>
          <p:nvPr/>
        </p:nvSpPr>
        <p:spPr>
          <a:xfrm>
            <a:off x="620786" y="1568741"/>
            <a:ext cx="2659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2) position:relative </a:t>
            </a:r>
            <a:endParaRPr lang="ko-KR" altLang="en-US" sz="1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7688A-6C56-DD6D-4CE8-CFEA1633C116}"/>
              </a:ext>
            </a:extLst>
          </p:cNvPr>
          <p:cNvSpPr txBox="1"/>
          <p:nvPr/>
        </p:nvSpPr>
        <p:spPr>
          <a:xfrm>
            <a:off x="629175" y="2010332"/>
            <a:ext cx="510050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자연스럽게 배치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고정되어 있지 않고 다른 요소에 의해 바뀔 수 있다</a:t>
            </a:r>
            <a:r>
              <a:rPr lang="en-US" altLang="ko-KR" sz="14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상대적인 위치를 사용하기 때문에 다른 요소와 조화를 이룬다</a:t>
            </a:r>
            <a:r>
              <a:rPr lang="en-US" altLang="ko-KR" sz="14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left</a:t>
            </a:r>
            <a:r>
              <a:rPr lang="ko-KR" altLang="en-US" sz="1400"/>
              <a:t>나 </a:t>
            </a:r>
            <a:r>
              <a:rPr lang="en-US" altLang="ko-KR" sz="1400"/>
              <a:t>top </a:t>
            </a:r>
            <a:r>
              <a:rPr lang="ko-KR" altLang="en-US" sz="1400"/>
              <a:t>속성을 이용해 요소의 위치를 옮길 수도 있다</a:t>
            </a:r>
            <a:r>
              <a:rPr lang="en-US" altLang="ko-KR" sz="140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19C32A-D2BE-B596-573D-A44BE3C00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949" y="4652880"/>
            <a:ext cx="3778061" cy="1215088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7A1D632-CB6B-07BD-DE13-196146D6A780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15AE5EE-CCE5-C216-1EA6-A664EC44CA56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265FB4-DDDD-9B67-5CF4-06847AB2A8C7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7321655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CSS Position 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CF65F9-B115-9129-41F5-E0C55E9C8112}"/>
              </a:ext>
            </a:extLst>
          </p:cNvPr>
          <p:cNvSpPr txBox="1"/>
          <p:nvPr/>
        </p:nvSpPr>
        <p:spPr>
          <a:xfrm>
            <a:off x="520117" y="1132514"/>
            <a:ext cx="265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position </a:t>
            </a:r>
            <a:r>
              <a:rPr lang="ko-KR" altLang="en-US" b="1"/>
              <a:t>속성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024281-1D4F-5936-9760-A33E98F4697E}"/>
              </a:ext>
            </a:extLst>
          </p:cNvPr>
          <p:cNvSpPr txBox="1"/>
          <p:nvPr/>
        </p:nvSpPr>
        <p:spPr>
          <a:xfrm>
            <a:off x="620786" y="1568741"/>
            <a:ext cx="2659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3) position:absolute </a:t>
            </a:r>
            <a:endParaRPr lang="ko-KR" altLang="en-US" sz="14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1F9D9F-05B1-D6A3-6910-758CD9C5B68C}"/>
              </a:ext>
            </a:extLst>
          </p:cNvPr>
          <p:cNvSpPr txBox="1"/>
          <p:nvPr/>
        </p:nvSpPr>
        <p:spPr>
          <a:xfrm>
            <a:off x="629175" y="2010332"/>
            <a:ext cx="51005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문서의 흐름과는 상관없이</a:t>
            </a:r>
            <a:r>
              <a:rPr lang="en-US" altLang="ko-KR" sz="1400"/>
              <a:t> </a:t>
            </a:r>
            <a:r>
              <a:rPr lang="ko-KR" altLang="en-US" sz="1400"/>
              <a:t>원하는 위치에 요소를 배치</a:t>
            </a:r>
            <a:r>
              <a:rPr lang="en-US" altLang="ko-KR" sz="140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요소의 위치는 가장 가까운 부모 요소나</a:t>
            </a:r>
            <a:r>
              <a:rPr lang="en-US" altLang="ko-KR" sz="1400"/>
              <a:t> </a:t>
            </a:r>
            <a:r>
              <a:rPr lang="ko-KR" altLang="en-US" sz="1400"/>
              <a:t>조상 요소 중 </a:t>
            </a:r>
            <a:r>
              <a:rPr lang="en-US" altLang="ko-KR" sz="1400"/>
              <a:t>position:relative</a:t>
            </a:r>
            <a:r>
              <a:rPr lang="ko-KR" altLang="en-US" sz="1400"/>
              <a:t>인 요소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left, top, right, bottom </a:t>
            </a:r>
            <a:r>
              <a:rPr lang="ko-KR" altLang="en-US" sz="1400"/>
              <a:t>속성을 사용해 네 모서리에서 얼마나 떨어져 있는지 지정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26D7DB0-D68F-74F3-BFB3-5A783664BF04}"/>
              </a:ext>
            </a:extLst>
          </p:cNvPr>
          <p:cNvSpPr/>
          <p:nvPr/>
        </p:nvSpPr>
        <p:spPr>
          <a:xfrm>
            <a:off x="7603223" y="1722629"/>
            <a:ext cx="3218119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#wrap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400" b="1" u="sng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position</a:t>
            </a:r>
            <a:r>
              <a:rPr lang="en-US" altLang="ko-KR" sz="1400" b="1" u="sng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 b="1" u="sng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relative</a:t>
            </a:r>
            <a:r>
              <a:rPr lang="en-US" altLang="ko-KR" sz="1400" b="1" u="sng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width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300px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height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300px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border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1px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solid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#ccc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4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.box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400" b="1" u="sng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position</a:t>
            </a:r>
            <a:r>
              <a:rPr lang="en-US" altLang="ko-KR" sz="1400" b="1" u="sng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 b="1" u="sng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absolute</a:t>
            </a:r>
            <a:r>
              <a:rPr lang="en-US" altLang="ko-KR" sz="1400" b="1" u="sng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width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50px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height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50px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background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#0094ff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4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#crd1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top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left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4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#crd2 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top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right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4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#crd3 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bottom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left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4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#crd4 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bottom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right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4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#crd5 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top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100px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left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100px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4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D79F1A-69EA-804C-B5D9-D92DDA242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689" y="3717117"/>
            <a:ext cx="2229942" cy="210565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764BFD2-0E9E-366B-F66D-50FCC389D311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272BC75-807A-6560-E5B4-E4A9E97F7CA5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9543AA-B879-0DD6-F128-D17B0CB28C1B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8980554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B48459-4100-9A1A-8D12-B1D2496A534F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위치 속성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position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6D5E567-8984-2F2E-7ABE-2D8D7E32A96D}"/>
              </a:ext>
            </a:extLst>
          </p:cNvPr>
          <p:cNvGraphicFramePr>
            <a:graphicFrameLocks noGrp="1"/>
          </p:cNvGraphicFramePr>
          <p:nvPr/>
        </p:nvGraphicFramePr>
        <p:xfrm>
          <a:off x="2103706" y="3536035"/>
          <a:ext cx="7984588" cy="180057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767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078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42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키워드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static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태그가 위에서 아래로 순서대로 배치됩니다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relative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초기 위치 상태에서 상하좌우로 위치를 이동합니다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absolute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절대 위치 좌표를 설정합니다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fixed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화면을 기준으로 절대 위치 좌표를 설정합니다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7AFAA5A-C995-FFB4-6141-EC5E926DCEB9}"/>
              </a:ext>
            </a:extLst>
          </p:cNvPr>
          <p:cNvSpPr txBox="1"/>
          <p:nvPr/>
        </p:nvSpPr>
        <p:spPr>
          <a:xfrm>
            <a:off x="2517937" y="2132856"/>
            <a:ext cx="715612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절대 위치 좌표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요소의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X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좌표와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Y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좌표를 설정해 절대 위치를 지정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상대 위치 좌표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요소를 입력한 순서를 통해 상대적으로 위치를 지정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상대 위치 좌표를 사용할 때는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position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static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 또는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relative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키워드를 적용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static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 적용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태그가 “위에서 아래로”와 “왼쪽에서 오른쪽으로” 순서에 맞게 배치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relative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 적용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static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키워드로 초기 위치가 지정된 상태에서 상하좌우로 이동 가능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99938E3-FDBE-38C3-CF55-A307E430AC4E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C8E5BA1-4672-8697-7D86-CD31A0413002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AD8FF8-D245-390E-55B2-A8007882DCA2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8881580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B48459-4100-9A1A-8D12-B1D2496A534F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위치 속성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position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9395970-704C-1047-60C2-D75874F07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189" y="1698689"/>
            <a:ext cx="3797803" cy="2939169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97826124-AFFE-ABAE-4108-F35A101D6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992" y="1698690"/>
            <a:ext cx="4641306" cy="327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066F45-BB86-32A0-1458-295BE0A166CB}"/>
              </a:ext>
            </a:extLst>
          </p:cNvPr>
          <p:cNvSpPr txBox="1"/>
          <p:nvPr/>
        </p:nvSpPr>
        <p:spPr>
          <a:xfrm>
            <a:off x="3422832" y="5085184"/>
            <a:ext cx="5346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빨간색 상자가 가장 아래에 있고 파란색 상자가 가장 위에 있게 됨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HTML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페이지의 뒤에 입력한 태그가 상위에 올라가게 됨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2B392F0-A06A-F145-0E77-F3F293EF230B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BDF44F7-9A7D-D8FF-7C54-971ED4999156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2E63C3-7D37-E25D-26AF-DB91BC0C9049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1831957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CSS </a:t>
            </a:r>
            <a:r>
              <a:rPr lang="en-US" altLang="ko-KR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Position:fixed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42E55C-0E5E-6509-0996-53F7A384B48D}"/>
              </a:ext>
            </a:extLst>
          </p:cNvPr>
          <p:cNvSpPr txBox="1"/>
          <p:nvPr/>
        </p:nvSpPr>
        <p:spPr>
          <a:xfrm>
            <a:off x="520117" y="1132514"/>
            <a:ext cx="265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position </a:t>
            </a:r>
            <a:r>
              <a:rPr lang="ko-KR" altLang="en-US" b="1"/>
              <a:t>속성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297B64-F9F5-7911-42C8-DE1701F9DA09}"/>
              </a:ext>
            </a:extLst>
          </p:cNvPr>
          <p:cNvSpPr txBox="1"/>
          <p:nvPr/>
        </p:nvSpPr>
        <p:spPr>
          <a:xfrm>
            <a:off x="620786" y="1568741"/>
            <a:ext cx="2659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4) position:fixed </a:t>
            </a:r>
            <a:endParaRPr lang="ko-KR" altLang="en-US" sz="14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818A5C-8C67-85EF-9B73-F58B1086B365}"/>
              </a:ext>
            </a:extLst>
          </p:cNvPr>
          <p:cNvSpPr txBox="1"/>
          <p:nvPr/>
        </p:nvSpPr>
        <p:spPr>
          <a:xfrm>
            <a:off x="629175" y="2010332"/>
            <a:ext cx="53605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문서의 흐름과는 상관없이</a:t>
            </a:r>
            <a:r>
              <a:rPr lang="en-US" altLang="ko-KR" sz="1400"/>
              <a:t> </a:t>
            </a:r>
            <a:r>
              <a:rPr lang="ko-KR" altLang="en-US" sz="1400"/>
              <a:t>원하는 위치에 요소를 배치</a:t>
            </a:r>
            <a:r>
              <a:rPr lang="en-US" altLang="ko-KR" sz="140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부모 요소가</a:t>
            </a:r>
            <a:r>
              <a:rPr lang="en-US" altLang="ko-KR" sz="1400"/>
              <a:t> </a:t>
            </a:r>
            <a:r>
              <a:rPr lang="ko-KR" altLang="en-US" sz="1400"/>
              <a:t>아닌 브라우저 창 기준</a:t>
            </a:r>
            <a:br>
              <a:rPr lang="en-US" altLang="ko-KR" sz="1400"/>
            </a:br>
            <a:r>
              <a:rPr lang="en-US" altLang="ko-KR" sz="1400">
                <a:sym typeface="Wingdings" panose="05000000000000000000" pitchFamily="2" charset="2"/>
              </a:rPr>
              <a:t> </a:t>
            </a:r>
            <a:r>
              <a:rPr lang="ko-KR" altLang="en-US" sz="1400">
                <a:sym typeface="Wingdings" panose="05000000000000000000" pitchFamily="2" charset="2"/>
              </a:rPr>
              <a:t>브라우저 창 왼쪽 위 꼭지점</a:t>
            </a:r>
            <a:r>
              <a:rPr lang="en-US" altLang="ko-KR" sz="1400">
                <a:sym typeface="Wingdings" panose="05000000000000000000" pitchFamily="2" charset="2"/>
              </a:rPr>
              <a:t>(0,0) </a:t>
            </a:r>
            <a:r>
              <a:rPr lang="ko-KR" altLang="en-US" sz="1400">
                <a:sym typeface="Wingdings" panose="05000000000000000000" pitchFamily="2" charset="2"/>
              </a:rPr>
              <a:t>기준으로 좌표 계산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ym typeface="Wingdings" panose="05000000000000000000" pitchFamily="2" charset="2"/>
              </a:rPr>
              <a:t>브라우저 창 화면을 스크롤하더라도 계속 같은 위치에 고정</a:t>
            </a:r>
            <a:endParaRPr lang="en-US" altLang="ko-KR" sz="14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BE7315-F78F-53CE-3DDB-4FBA4C44F4D5}"/>
              </a:ext>
            </a:extLst>
          </p:cNvPr>
          <p:cNvSpPr/>
          <p:nvPr/>
        </p:nvSpPr>
        <p:spPr>
          <a:xfrm>
            <a:off x="1251587" y="3897167"/>
            <a:ext cx="321811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#fx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u="sng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position</a:t>
            </a:r>
            <a:r>
              <a:rPr lang="en-US" altLang="ko-KR" sz="1200" u="sng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 u="sng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fixed</a:t>
            </a:r>
            <a:r>
              <a:rPr lang="en-US" altLang="ko-KR" sz="1200" u="sng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top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5px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right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5px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width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50px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height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50px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background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#ff6a00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F9DD21-9D36-BBD3-658F-E43A0DEC4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471" y="4018326"/>
            <a:ext cx="6118958" cy="150744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BABB918-D9DA-141C-C1CC-BEA3CE3DEEAB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D798EF9-C3EA-0DFA-C473-ABADCD889DE4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591567-69B1-8C69-99E7-23D30AC8B4DF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2840764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B48459-4100-9A1A-8D12-B1D2496A534F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위치 속성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z-index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3AD2313-1479-A77E-B884-FF8A71C38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268" y="1340768"/>
            <a:ext cx="3366854" cy="3960594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BC43A9E-9165-8283-D6F1-0826EB1F1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12" y="1340768"/>
            <a:ext cx="5514577" cy="3960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EED25B-CBBC-DA79-EC0A-C34ED234B3ED}"/>
              </a:ext>
            </a:extLst>
          </p:cNvPr>
          <p:cNvSpPr txBox="1"/>
          <p:nvPr/>
        </p:nvSpPr>
        <p:spPr>
          <a:xfrm>
            <a:off x="3339476" y="5530135"/>
            <a:ext cx="5513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객체 순서를 변경하고 싶을 때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z-index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사용함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z-index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속성에는 숫자를 적용하며 숫자가 클수록 앞에 위치하게 됨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3C69874-4A80-7A57-7145-20223BBCF025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ED653C0-124F-3C21-3430-FCBA10C778D6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32A4E7-BA33-4420-95CF-124989B0C750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4062934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B48459-4100-9A1A-8D12-B1D2496A534F}"/>
              </a:ext>
            </a:extLst>
          </p:cNvPr>
          <p:cNvSpPr txBox="1"/>
          <p:nvPr/>
        </p:nvSpPr>
        <p:spPr>
          <a:xfrm>
            <a:off x="306647" y="319086"/>
            <a:ext cx="84890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위치 속성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위치 속성과 관련된 공식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5A0DD0-4AF5-5C1D-C319-976DF695E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76" y="1700807"/>
            <a:ext cx="3063240" cy="176022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66CA499-B43F-9030-B2B1-ACFE91DCD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784" y="1700808"/>
            <a:ext cx="3888432" cy="2710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EEDB79-9FA9-7210-2352-D17CE794E700}"/>
              </a:ext>
            </a:extLst>
          </p:cNvPr>
          <p:cNvSpPr txBox="1"/>
          <p:nvPr/>
        </p:nvSpPr>
        <p:spPr>
          <a:xfrm>
            <a:off x="1556135" y="4869160"/>
            <a:ext cx="90797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좌측 코드 실행 시의 문제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1) h1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개가 붙어 있음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(div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태그가 영역을 차지하지 않음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좌측 코드 실행 시의 문제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2)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색상이 적용된 상자가 자신의 부모를 기준으로 위치를 잡지 않음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1)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번 문제 해결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자손의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position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absolute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키워드를 적용하면 부모는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height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속성을 사용해야 함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2)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번 문제 해결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자손의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position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absolute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키워드를 적용하면 부모의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position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relative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키워드 적용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F843072-CED3-E03D-A717-D13132274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654" y="1700807"/>
            <a:ext cx="3130576" cy="2710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오른쪽 화살표 8">
            <a:extLst>
              <a:ext uri="{FF2B5EF4-FFF2-40B4-BE49-F238E27FC236}">
                <a16:creationId xmlns:a16="http://schemas.microsoft.com/office/drawing/2014/main" id="{B3930150-9885-ACBA-0AF3-DBDDF58EA987}"/>
              </a:ext>
            </a:extLst>
          </p:cNvPr>
          <p:cNvSpPr/>
          <p:nvPr/>
        </p:nvSpPr>
        <p:spPr>
          <a:xfrm>
            <a:off x="7999292" y="2587888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9">
            <a:extLst>
              <a:ext uri="{FF2B5EF4-FFF2-40B4-BE49-F238E27FC236}">
                <a16:creationId xmlns:a16="http://schemas.microsoft.com/office/drawing/2014/main" id="{4233E602-D07D-AF56-E03C-219C230D9A88}"/>
              </a:ext>
            </a:extLst>
          </p:cNvPr>
          <p:cNvSpPr/>
          <p:nvPr/>
        </p:nvSpPr>
        <p:spPr>
          <a:xfrm>
            <a:off x="3793716" y="2112865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6EB40F1-EC88-6AE4-D839-14ACECD1BEE5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1F5279E-74AC-3632-1514-75C30530B536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F7026C-4B9D-A898-4901-E020D094DDB1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4277235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B48459-4100-9A1A-8D12-B1D2496A534F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위치 속성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overflow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2EC32EB-EC62-D365-396A-AA7AD4A49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457" y="1880828"/>
            <a:ext cx="2956560" cy="147828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C012499-1412-BFE1-E94D-EEB6A7870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376" y="1880828"/>
            <a:ext cx="3529247" cy="2773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D13B100-5278-B210-654A-94DA68C0C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08" y="1880828"/>
            <a:ext cx="3544910" cy="2773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오른쪽 화살표 6">
            <a:extLst>
              <a:ext uri="{FF2B5EF4-FFF2-40B4-BE49-F238E27FC236}">
                <a16:creationId xmlns:a16="http://schemas.microsoft.com/office/drawing/2014/main" id="{57CC7729-6CEF-8191-A87F-14A5F4327946}"/>
              </a:ext>
            </a:extLst>
          </p:cNvPr>
          <p:cNvSpPr/>
          <p:nvPr/>
        </p:nvSpPr>
        <p:spPr>
          <a:xfrm>
            <a:off x="7630900" y="2799558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938A0A-9CA5-1351-5007-DCB384B1887D}"/>
              </a:ext>
            </a:extLst>
          </p:cNvPr>
          <p:cNvSpPr txBox="1"/>
          <p:nvPr/>
        </p:nvSpPr>
        <p:spPr>
          <a:xfrm>
            <a:off x="2439729" y="4869160"/>
            <a:ext cx="72795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hidden: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영역을 벗어나는 부분을 보이지 않게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만듬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scroll: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영역을 벗어나는 부분을 스크롤로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만듬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만약 특정한 방향으로만 스크롤을 생성할 때는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overflow-x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속성과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overflow-y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사용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A95C8BC-F313-0B22-33BA-7A1E53E938D2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042CE6E-889B-B5C1-5CDC-6807FD9E5580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1045E1-9FCB-A4D2-2248-8BF4AC840B58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0304916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CSS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포지셔닝과 주요 속성들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DB3250C-5A6B-F153-9F3F-A1AA7EE5B005}"/>
              </a:ext>
            </a:extLst>
          </p:cNvPr>
          <p:cNvCxnSpPr/>
          <p:nvPr/>
        </p:nvCxnSpPr>
        <p:spPr>
          <a:xfrm>
            <a:off x="5939406" y="1015068"/>
            <a:ext cx="0" cy="541089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6CFEB6D-0F39-8C50-1EC4-4EFCBB7961BF}"/>
              </a:ext>
            </a:extLst>
          </p:cNvPr>
          <p:cNvSpPr txBox="1"/>
          <p:nvPr/>
        </p:nvSpPr>
        <p:spPr>
          <a:xfrm>
            <a:off x="520117" y="1132514"/>
            <a:ext cx="265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visibility </a:t>
            </a:r>
            <a:r>
              <a:rPr lang="ko-KR" altLang="en-US" b="1"/>
              <a:t>속성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21A811-1CAD-057E-CFE9-6F967AD82096}"/>
              </a:ext>
            </a:extLst>
          </p:cNvPr>
          <p:cNvSpPr txBox="1"/>
          <p:nvPr/>
        </p:nvSpPr>
        <p:spPr>
          <a:xfrm>
            <a:off x="620786" y="1647535"/>
            <a:ext cx="5360564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특정 요소를 화면에 보이거나 보이지 않게 설정하는 속성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D6D227-5F34-4183-E66A-097E9979F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79" y="2163610"/>
            <a:ext cx="3350528" cy="2506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41EA83C-CD4E-0784-8502-FF12788E5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09" y="2608138"/>
            <a:ext cx="5604370" cy="130684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96AAE93-7BB4-6953-A2C9-E4430DF2EE00}"/>
              </a:ext>
            </a:extLst>
          </p:cNvPr>
          <p:cNvSpPr/>
          <p:nvPr/>
        </p:nvSpPr>
        <p:spPr>
          <a:xfrm>
            <a:off x="493521" y="4124335"/>
            <a:ext cx="321811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margin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10px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padding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5px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border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1px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solid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black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4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.invisible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visibility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hidden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AF34C-BAA8-59B8-6EB9-92391A6029FA}"/>
              </a:ext>
            </a:extLst>
          </p:cNvPr>
          <p:cNvSpPr txBox="1"/>
          <p:nvPr/>
        </p:nvSpPr>
        <p:spPr>
          <a:xfrm>
            <a:off x="6413383" y="1132514"/>
            <a:ext cx="265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z-index </a:t>
            </a:r>
            <a:r>
              <a:rPr lang="ko-KR" altLang="en-US" b="1"/>
              <a:t>속성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549F74-E495-C466-6EAC-EFB174F1EE26}"/>
              </a:ext>
            </a:extLst>
          </p:cNvPr>
          <p:cNvSpPr txBox="1"/>
          <p:nvPr/>
        </p:nvSpPr>
        <p:spPr>
          <a:xfrm>
            <a:off x="6392412" y="1647535"/>
            <a:ext cx="536056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요소 쌓는 순서 정하기 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z-index </a:t>
            </a:r>
            <a:r>
              <a:rPr lang="ko-KR" altLang="en-US" sz="1400"/>
              <a:t>값이 크면 값이 작은 요소보다 위에 쌓인다</a:t>
            </a:r>
            <a:r>
              <a:rPr lang="en-US" altLang="ko-KR" sz="14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z-index </a:t>
            </a:r>
            <a:r>
              <a:rPr lang="ko-KR" altLang="en-US" sz="1400"/>
              <a:t>값을 명시하지 않으면  </a:t>
            </a:r>
            <a:r>
              <a:rPr lang="en-US" altLang="ko-KR" sz="1400"/>
              <a:t>1</a:t>
            </a:r>
            <a:r>
              <a:rPr lang="ko-KR" altLang="en-US" sz="1400"/>
              <a:t>부터</a:t>
            </a:r>
            <a:r>
              <a:rPr lang="en-US" altLang="ko-KR" sz="1400"/>
              <a:t> </a:t>
            </a:r>
            <a:r>
              <a:rPr lang="ko-KR" altLang="en-US" sz="1400"/>
              <a:t>시작해서 </a:t>
            </a:r>
            <a:r>
              <a:rPr lang="en-US" altLang="ko-KR" sz="1400"/>
              <a:t>1</a:t>
            </a:r>
            <a:r>
              <a:rPr lang="ko-KR" altLang="en-US" sz="1400"/>
              <a:t>씩 커진다</a:t>
            </a:r>
            <a:endParaRPr lang="en-US" altLang="ko-KR" sz="14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A27DB-74D3-1862-BE4B-59ECFC579F63}"/>
              </a:ext>
            </a:extLst>
          </p:cNvPr>
          <p:cNvSpPr/>
          <p:nvPr/>
        </p:nvSpPr>
        <p:spPr>
          <a:xfrm>
            <a:off x="6738176" y="3017433"/>
            <a:ext cx="226321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div#wrapper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position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relative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 </a:t>
            </a: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.b1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z-index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.b2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z-index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.b3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z-index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8B0BBCA-C0EF-00C0-22D6-91BD7D19D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817" y="2935488"/>
            <a:ext cx="1638300" cy="1733550"/>
          </a:xfrm>
          <a:prstGeom prst="rect">
            <a:avLst/>
          </a:prstGeom>
        </p:spPr>
      </p:pic>
      <p:pic>
        <p:nvPicPr>
          <p:cNvPr id="13" name="그림 12" descr="사진, 음식, 테이블이(가) 표시된 사진&#10;&#10;자동 생성된 설명">
            <a:extLst>
              <a:ext uri="{FF2B5EF4-FFF2-40B4-BE49-F238E27FC236}">
                <a16:creationId xmlns:a16="http://schemas.microsoft.com/office/drawing/2014/main" id="{8E7B07D6-FD01-1BF1-05B5-DBB4398A56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696" y="5239175"/>
            <a:ext cx="3934999" cy="145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91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CSS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와 박스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4C3F62-E19B-0ACC-343F-2EFD39EFC7A9}"/>
              </a:ext>
            </a:extLst>
          </p:cNvPr>
          <p:cNvSpPr txBox="1"/>
          <p:nvPr/>
        </p:nvSpPr>
        <p:spPr>
          <a:xfrm>
            <a:off x="620784" y="1157681"/>
            <a:ext cx="393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width, height </a:t>
            </a:r>
            <a:r>
              <a:rPr lang="ko-KR" altLang="en-US" b="1"/>
              <a:t>속성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7EBC5C-2B66-E75D-30DD-8433B453453B}"/>
              </a:ext>
            </a:extLst>
          </p:cNvPr>
          <p:cNvSpPr txBox="1"/>
          <p:nvPr/>
        </p:nvSpPr>
        <p:spPr>
          <a:xfrm>
            <a:off x="771787" y="1728132"/>
            <a:ext cx="5343787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실제 콘텐츠 영역의 크기 지정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FEEB47-703C-8765-1BE8-CC6A27F85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87" y="2303136"/>
            <a:ext cx="3372374" cy="6682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8242448-B84B-8852-4539-A3F16E6A3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550" y="1057832"/>
            <a:ext cx="2318134" cy="21326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D6B036-2EB6-D13D-7110-41A897107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99" y="3190515"/>
            <a:ext cx="5415575" cy="12765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A9F7AA7-6080-D732-5AD6-4DC300E1859B}"/>
              </a:ext>
            </a:extLst>
          </p:cNvPr>
          <p:cNvSpPr/>
          <p:nvPr/>
        </p:nvSpPr>
        <p:spPr>
          <a:xfrm>
            <a:off x="7374861" y="1057832"/>
            <a:ext cx="433617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.box1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width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:4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00px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고정 너비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height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100px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높이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background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#ff6a00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배경색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.box2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width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50%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가변 너비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브라우저 창 너비의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50%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height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100px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높이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background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#0094ff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배경색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margin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간의 여백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DAE3E40-15BA-9ED8-2217-4925EA79EE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371"/>
          <a:stretch/>
        </p:blipFill>
        <p:spPr>
          <a:xfrm>
            <a:off x="7533313" y="4073930"/>
            <a:ext cx="2745904" cy="20147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1A7F10-EC4F-74FA-C6A4-1D61783EE186}"/>
              </a:ext>
            </a:extLst>
          </p:cNvPr>
          <p:cNvSpPr txBox="1"/>
          <p:nvPr/>
        </p:nvSpPr>
        <p:spPr>
          <a:xfrm>
            <a:off x="620783" y="4854017"/>
            <a:ext cx="393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실제 콘텐츠 너비 계산하기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1614D73-81B5-08BA-2E41-87A56974F4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999" y="5440139"/>
            <a:ext cx="6036361" cy="601436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34ADDE5-8A6F-80A4-14E1-648480161A49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80F34E0-209C-1642-EC79-D80B4129CCEF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416E90-3353-3A0B-678F-FD04CC3A2A5F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1613494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CSS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포지셔닝과 주요 속성들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FAD412-7057-56CB-86AD-CE4F870D62F5}"/>
              </a:ext>
            </a:extLst>
          </p:cNvPr>
          <p:cNvSpPr txBox="1"/>
          <p:nvPr/>
        </p:nvSpPr>
        <p:spPr>
          <a:xfrm>
            <a:off x="520117" y="1132514"/>
            <a:ext cx="265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visibility </a:t>
            </a:r>
            <a:r>
              <a:rPr lang="ko-KR" altLang="en-US" b="1"/>
              <a:t>속성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E40108-7F4C-BCA8-1776-F0A2A46FAE3C}"/>
              </a:ext>
            </a:extLst>
          </p:cNvPr>
          <p:cNvSpPr txBox="1"/>
          <p:nvPr/>
        </p:nvSpPr>
        <p:spPr>
          <a:xfrm>
            <a:off x="307676" y="1647331"/>
            <a:ext cx="5360564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특정 요소를 화면에 보이거나 보이지 않게 설정하는 속성</a:t>
            </a:r>
            <a:endParaRPr lang="en-US" altLang="ko-KR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66AC33-967F-0F20-B03E-38CBD8081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77" y="2148160"/>
            <a:ext cx="3350528" cy="2506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2CE5FE3-EE7F-08F8-56C2-010F07321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09" y="2608138"/>
            <a:ext cx="5604370" cy="130684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EA4C119-E0A0-A135-BD24-E10C5A4BE02F}"/>
              </a:ext>
            </a:extLst>
          </p:cNvPr>
          <p:cNvSpPr/>
          <p:nvPr/>
        </p:nvSpPr>
        <p:spPr>
          <a:xfrm>
            <a:off x="7610443" y="3340421"/>
            <a:ext cx="321811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margin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10px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padding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5px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border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1px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solid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black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4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.invisible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visibility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hidden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400"/>
          </a:p>
        </p:txBody>
      </p:sp>
      <p:pic>
        <p:nvPicPr>
          <p:cNvPr id="8" name="그림 7" descr="사진, 음식, 테이블이(가) 표시된 사진&#10;&#10;자동 생성된 설명">
            <a:extLst>
              <a:ext uri="{FF2B5EF4-FFF2-40B4-BE49-F238E27FC236}">
                <a16:creationId xmlns:a16="http://schemas.microsoft.com/office/drawing/2014/main" id="{F4197A0A-B944-0BA2-E250-F5C375F78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805" y="1501846"/>
            <a:ext cx="3934999" cy="1450345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653F4BF5-89DA-57CC-DF96-9AC0F10B16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76" y="4108885"/>
            <a:ext cx="6345725" cy="2309701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8E9356D-7A49-BE8F-4133-67AB748E1C00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86D25E3-DA74-4E9D-88FF-7BDFECB9B630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A2008D-F3BA-2794-7529-5ED07DF50CD1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3914320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다단으로 편집하기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446B0D2-3170-7543-2B37-2A4DD8455F21}"/>
              </a:ext>
            </a:extLst>
          </p:cNvPr>
          <p:cNvCxnSpPr/>
          <p:nvPr/>
        </p:nvCxnSpPr>
        <p:spPr>
          <a:xfrm>
            <a:off x="5939406" y="1015068"/>
            <a:ext cx="0" cy="541089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EE11721-EBB7-61BC-E5FF-F2A711E201C6}"/>
              </a:ext>
            </a:extLst>
          </p:cNvPr>
          <p:cNvSpPr txBox="1"/>
          <p:nvPr/>
        </p:nvSpPr>
        <p:spPr>
          <a:xfrm>
            <a:off x="520117" y="1132514"/>
            <a:ext cx="265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column-width</a:t>
            </a:r>
            <a:endParaRPr lang="ko-KR" alt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CF7562-B94D-3462-C6B8-0A64A78DF799}"/>
              </a:ext>
            </a:extLst>
          </p:cNvPr>
          <p:cNvSpPr txBox="1"/>
          <p:nvPr/>
        </p:nvSpPr>
        <p:spPr>
          <a:xfrm>
            <a:off x="620786" y="1647535"/>
            <a:ext cx="53605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단의 너비를 고정해 놓고 화면 분할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화면이 커지면 단의 개수가 많아진다</a:t>
            </a:r>
            <a:r>
              <a:rPr lang="en-US" altLang="ko-KR" sz="14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8D6EF41-47B1-78F7-A28F-C9F4DA2E12C1}"/>
              </a:ext>
            </a:extLst>
          </p:cNvPr>
          <p:cNvSpPr/>
          <p:nvPr/>
        </p:nvSpPr>
        <p:spPr>
          <a:xfrm>
            <a:off x="802845" y="2982342"/>
            <a:ext cx="32181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.multi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-webkit-column-count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-moz-column-count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column-count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="multi"&gt; …… 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257C5E-1F33-29E2-ADFB-8B3499891A06}"/>
              </a:ext>
            </a:extLst>
          </p:cNvPr>
          <p:cNvSpPr txBox="1"/>
          <p:nvPr/>
        </p:nvSpPr>
        <p:spPr>
          <a:xfrm>
            <a:off x="6413383" y="1132514"/>
            <a:ext cx="265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column-count </a:t>
            </a:r>
            <a:endParaRPr lang="ko-KR" altLang="en-US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BC86651-10BF-766C-6FD7-46FEF7F21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45" y="2395987"/>
            <a:ext cx="2886248" cy="3215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F90ADAF-25A7-5F4A-0CB4-8D651510F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646" y="2415363"/>
            <a:ext cx="2673133" cy="32021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9984CC7-AB0A-C382-DEBE-F25C41B6E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45" y="4616314"/>
            <a:ext cx="4400653" cy="20613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12BE7B-F690-C441-2954-56A3F3D64494}"/>
              </a:ext>
            </a:extLst>
          </p:cNvPr>
          <p:cNvSpPr txBox="1"/>
          <p:nvPr/>
        </p:nvSpPr>
        <p:spPr>
          <a:xfrm>
            <a:off x="6392412" y="1647535"/>
            <a:ext cx="5360564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단의 개수를 먼저 정해 놓고 화면 분할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화면이 커질수록 단의 너비가 넓어진다</a:t>
            </a:r>
            <a:r>
              <a:rPr lang="en-US" altLang="ko-KR" sz="1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76384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F5C1EE-EC65-C75E-9D9C-197CE6545913}"/>
              </a:ext>
            </a:extLst>
          </p:cNvPr>
          <p:cNvSpPr txBox="1"/>
          <p:nvPr/>
        </p:nvSpPr>
        <p:spPr>
          <a:xfrm>
            <a:off x="520117" y="1132514"/>
            <a:ext cx="386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break-before, break-after</a:t>
            </a:r>
            <a:endParaRPr lang="ko-KR" altLang="en-US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B7EF20-AE2E-8F8C-3FE5-C897C55C4032}"/>
              </a:ext>
            </a:extLst>
          </p:cNvPr>
          <p:cNvSpPr txBox="1"/>
          <p:nvPr/>
        </p:nvSpPr>
        <p:spPr>
          <a:xfrm>
            <a:off x="620786" y="1647535"/>
            <a:ext cx="5360564" cy="1666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특정 요소의 앞이나 뒤에</a:t>
            </a:r>
            <a:r>
              <a:rPr lang="en-US" altLang="ko-KR" sz="1400"/>
              <a:t> </a:t>
            </a:r>
            <a:r>
              <a:rPr lang="ko-KR" altLang="en-US" sz="1400"/>
              <a:t>다단 위치 지정 </a:t>
            </a:r>
            <a:r>
              <a:rPr lang="en-US" altLang="ko-KR" sz="1400"/>
              <a:t>(</a:t>
            </a:r>
            <a:r>
              <a:rPr lang="ko-KR" altLang="en-US" sz="1400"/>
              <a:t>주로 인쇄 목적</a:t>
            </a:r>
            <a:r>
              <a:rPr lang="en-US" altLang="ko-KR" sz="140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400"/>
              <a:t>- break-before:column, </a:t>
            </a:r>
          </a:p>
          <a:p>
            <a:pPr lvl="1">
              <a:lnSpc>
                <a:spcPct val="150000"/>
              </a:lnSpc>
            </a:pPr>
            <a:r>
              <a:rPr lang="en-US" altLang="ko-KR" sz="1400"/>
              <a:t>- break-before:avoid-column</a:t>
            </a:r>
          </a:p>
          <a:p>
            <a:pPr lvl="1">
              <a:lnSpc>
                <a:spcPct val="150000"/>
              </a:lnSpc>
            </a:pPr>
            <a:r>
              <a:rPr lang="en-US" altLang="ko-KR" sz="1400"/>
              <a:t>- break-after:column, </a:t>
            </a:r>
          </a:p>
          <a:p>
            <a:pPr lvl="1">
              <a:lnSpc>
                <a:spcPct val="150000"/>
              </a:lnSpc>
            </a:pPr>
            <a:r>
              <a:rPr lang="en-US" altLang="ko-KR" sz="1400"/>
              <a:t>- bread-after:avoid-column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41E91C5-3714-6736-ADDC-2CABDF675AB9}"/>
              </a:ext>
            </a:extLst>
          </p:cNvPr>
          <p:cNvSpPr/>
          <p:nvPr/>
        </p:nvSpPr>
        <p:spPr>
          <a:xfrm>
            <a:off x="250228" y="3586992"/>
            <a:ext cx="321811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.multi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column-count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4;</a:t>
            </a:r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en-US" altLang="ko-KR" sz="14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column-rule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2px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dotted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#000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text-align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justify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4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.multi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h3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break-before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column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F10EB3-4A51-C28B-089A-41DE7ECA7D68}"/>
              </a:ext>
            </a:extLst>
          </p:cNvPr>
          <p:cNvSpPr txBox="1"/>
          <p:nvPr/>
        </p:nvSpPr>
        <p:spPr>
          <a:xfrm>
            <a:off x="6413383" y="1132514"/>
            <a:ext cx="265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column-span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765E3-0CAB-B2B2-AF4F-7D6B3180181D}"/>
              </a:ext>
            </a:extLst>
          </p:cNvPr>
          <p:cNvSpPr txBox="1"/>
          <p:nvPr/>
        </p:nvSpPr>
        <p:spPr>
          <a:xfrm>
            <a:off x="6392412" y="1647535"/>
            <a:ext cx="5360564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여러 단을 하나로 합치기</a:t>
            </a:r>
            <a:endParaRPr lang="en-US" altLang="ko-KR" sz="14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D428F64-73E3-85FB-F2DE-701DBA0B2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428" y="3279406"/>
            <a:ext cx="2709577" cy="33428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84E341-8EC6-52F3-0329-D841ED96A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265" y="2167109"/>
            <a:ext cx="2202925" cy="2770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5C9BCE-7C63-CB47-6980-95A709147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265" y="2530477"/>
            <a:ext cx="4714700" cy="105651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7BCBB5-0326-6591-A0CF-7E6C1C12BB38}"/>
              </a:ext>
            </a:extLst>
          </p:cNvPr>
          <p:cNvSpPr/>
          <p:nvPr/>
        </p:nvSpPr>
        <p:spPr>
          <a:xfrm>
            <a:off x="6409016" y="3720517"/>
            <a:ext cx="3218119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.multi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column-count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column-rule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dotted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#000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.no-col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column-span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all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="multi"&gt; </a:t>
            </a: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…… </a:t>
            </a: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="no-col"&gt; ……&lt;/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9BFC372-860B-B8FF-8A99-FF7758966E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8733" y="3518314"/>
            <a:ext cx="2244310" cy="31039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DECFE4-CE7D-465E-90D3-6231632D493B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다단으로 편집하기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5B74E93-9145-9382-B80F-668F964259CD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D9BCCD2-AC9A-68B9-74AB-BD2A3381C784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5414E1-DC87-098D-7CCE-4D10C2C1FCBE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8421358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B48459-4100-9A1A-8D12-B1D2496A534F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가시 속성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opacity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7DAFDFD-45C7-7183-96AD-0B839FB67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42" y="2292873"/>
            <a:ext cx="3200400" cy="164592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4508A40-F0F1-DA69-AC77-F429E565A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241" y="2606040"/>
            <a:ext cx="3031926" cy="1019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166C77-DFFA-27BB-3E41-F52A80432EAC}"/>
              </a:ext>
            </a:extLst>
          </p:cNvPr>
          <p:cNvSpPr txBox="1"/>
          <p:nvPr/>
        </p:nvSpPr>
        <p:spPr>
          <a:xfrm>
            <a:off x="2214168" y="4154186"/>
            <a:ext cx="7763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opacity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속성은 태그의 투명도를 조절하는 스타일 속성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0.0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부터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1.0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사이의 숫자를 입력할 수 있으며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0.0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은 투명한 상태를 나타내고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1.0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은 불투명한 상태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2C969E8-7E4C-3B73-AB69-3BD0CEC55839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18DB7A-F5D2-34F0-3179-1BD9B4CF7A09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DCFE1F-2CAE-FD58-1365-05364A4E449A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359512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90547D-5020-E06B-2621-162B3AB5D606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참고도서 및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부교제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7EB902-FDD6-509A-7D5D-9960CF1274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322" y="1392863"/>
            <a:ext cx="2442210" cy="332994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5CF3D6-15B2-6CA6-5FCF-62612B5F8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65" y="1392863"/>
            <a:ext cx="2460546" cy="332993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모두의 HTML5 &amp; CSS3 - 예스24">
            <a:extLst>
              <a:ext uri="{FF2B5EF4-FFF2-40B4-BE49-F238E27FC236}">
                <a16:creationId xmlns:a16="http://schemas.microsoft.com/office/drawing/2014/main" id="{EF50F9B1-A765-A511-4603-E33073EA0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372" y="1392863"/>
            <a:ext cx="2575307" cy="332993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A8C38D5-53CA-FE7A-251A-C27E9558535F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0B2FBAC-7F23-7D3B-CE15-B5E701BA2265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5F284-18C9-838C-6F65-A0632628F077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880391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CSS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와 박스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3D5301-8002-33BD-C621-C6B2CBD9AAF9}"/>
              </a:ext>
            </a:extLst>
          </p:cNvPr>
          <p:cNvSpPr txBox="1"/>
          <p:nvPr/>
        </p:nvSpPr>
        <p:spPr>
          <a:xfrm>
            <a:off x="620784" y="1157681"/>
            <a:ext cx="393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display </a:t>
            </a:r>
            <a:r>
              <a:rPr lang="ko-KR" altLang="en-US" b="1"/>
              <a:t>속성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F43BB8-25BB-275E-B27C-74BB6F151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63" y="2102804"/>
            <a:ext cx="6602137" cy="3503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BFA195-B5AA-3DB2-928E-B67DEB0D7E28}"/>
              </a:ext>
            </a:extLst>
          </p:cNvPr>
          <p:cNvSpPr txBox="1"/>
          <p:nvPr/>
        </p:nvSpPr>
        <p:spPr>
          <a:xfrm>
            <a:off x="713064" y="2725761"/>
            <a:ext cx="30871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1) display:block</a:t>
            </a:r>
          </a:p>
          <a:p>
            <a:endParaRPr lang="en-US" altLang="ko-KR" sz="1400"/>
          </a:p>
          <a:p>
            <a:r>
              <a:rPr lang="ko-KR" altLang="en-US" sz="1400"/>
              <a:t>해당 요소를 블록 레벨로 지정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18F3CC-B6D6-8841-A910-4AC6EFAE6FA4}"/>
              </a:ext>
            </a:extLst>
          </p:cNvPr>
          <p:cNvSpPr/>
          <p:nvPr/>
        </p:nvSpPr>
        <p:spPr>
          <a:xfrm>
            <a:off x="713063" y="3532700"/>
            <a:ext cx="21391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#block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display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block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margin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0B9A67E-771B-06DE-E3F9-506F1A954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660" y="4479060"/>
            <a:ext cx="1131976" cy="20462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50E861-FA07-8720-91C3-99AAE1C4AC21}"/>
              </a:ext>
            </a:extLst>
          </p:cNvPr>
          <p:cNvSpPr txBox="1"/>
          <p:nvPr/>
        </p:nvSpPr>
        <p:spPr>
          <a:xfrm>
            <a:off x="4060271" y="2725761"/>
            <a:ext cx="32549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2) display:inline</a:t>
            </a:r>
          </a:p>
          <a:p>
            <a:endParaRPr lang="en-US" altLang="ko-KR" sz="1400"/>
          </a:p>
          <a:p>
            <a:r>
              <a:rPr lang="ko-KR" altLang="en-US" sz="1400"/>
              <a:t>블록 레벨 요소를 인라인 레벨로 지정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055247-4C48-E6E3-B452-83E9BFA9AC79}"/>
              </a:ext>
            </a:extLst>
          </p:cNvPr>
          <p:cNvSpPr txBox="1"/>
          <p:nvPr/>
        </p:nvSpPr>
        <p:spPr>
          <a:xfrm>
            <a:off x="7961151" y="2725761"/>
            <a:ext cx="37414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3) display:inline-block</a:t>
            </a:r>
          </a:p>
          <a:p>
            <a:endParaRPr lang="en-US" altLang="ko-KR" sz="1400"/>
          </a:p>
          <a:p>
            <a:r>
              <a:rPr lang="ko-KR" altLang="en-US" sz="1400"/>
              <a:t>요소를 인라인 레벨로 배치하면서 내용에는 블록 레벨 속성을 지정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455D90-8C64-85CA-4BFA-54474D206751}"/>
              </a:ext>
            </a:extLst>
          </p:cNvPr>
          <p:cNvSpPr/>
          <p:nvPr/>
        </p:nvSpPr>
        <p:spPr>
          <a:xfrm>
            <a:off x="4210736" y="3717366"/>
            <a:ext cx="20810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nav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display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inline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C5F583-DB83-1DB2-CE2B-15AC3C6E4D99}"/>
              </a:ext>
            </a:extLst>
          </p:cNvPr>
          <p:cNvSpPr/>
          <p:nvPr/>
        </p:nvSpPr>
        <p:spPr>
          <a:xfrm>
            <a:off x="8073006" y="3810186"/>
            <a:ext cx="27152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nav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display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inline-block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margin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20px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8549C3E-01B9-E6AB-C9F9-19EEEB7E6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151" y="5200038"/>
            <a:ext cx="3469894" cy="94515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000CBA-154C-34A5-5994-73194503E6D4}"/>
              </a:ext>
            </a:extLst>
          </p:cNvPr>
          <p:cNvSpPr/>
          <p:nvPr/>
        </p:nvSpPr>
        <p:spPr>
          <a:xfrm>
            <a:off x="713063" y="1549490"/>
            <a:ext cx="97731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>
                <a:latin typeface="TDc_SSiMyungJo_120_OTF"/>
              </a:rPr>
              <a:t>블록 레벨 요소를 인라인 레벨 요소로 바꾸거나 인라인 레벨 요소를 블록 레벨 요소로 바꿈</a:t>
            </a:r>
            <a:endParaRPr lang="ko-KR" altLang="en-US" sz="140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F98A1E9-1ABD-B0EC-0BF9-3E52194DE0E5}"/>
              </a:ext>
            </a:extLst>
          </p:cNvPr>
          <p:cNvCxnSpPr/>
          <p:nvPr/>
        </p:nvCxnSpPr>
        <p:spPr>
          <a:xfrm flipV="1">
            <a:off x="3607266" y="2725761"/>
            <a:ext cx="0" cy="387637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007D30C-408D-B7EE-E83C-630EA46B494C}"/>
              </a:ext>
            </a:extLst>
          </p:cNvPr>
          <p:cNvCxnSpPr/>
          <p:nvPr/>
        </p:nvCxnSpPr>
        <p:spPr>
          <a:xfrm flipV="1">
            <a:off x="7684316" y="2725761"/>
            <a:ext cx="0" cy="387637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 descr="스크린샷, 시계이(가) 표시된 사진&#10;&#10;자동 생성된 설명">
            <a:extLst>
              <a:ext uri="{FF2B5EF4-FFF2-40B4-BE49-F238E27FC236}">
                <a16:creationId xmlns:a16="http://schemas.microsoft.com/office/drawing/2014/main" id="{918E2A3A-CFFA-6A3B-55C4-C1C18C8FD6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214" y="5121001"/>
            <a:ext cx="3542942" cy="594375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CBBCD99-299D-4C5E-19D7-6145893FA466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91D0632-A762-979B-8965-3DA8FE26586B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4C3A4F-0050-1F8D-60A8-5BCF4A6010F5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851840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CSS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와 박스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239A5F-3DD1-FCE0-F518-41DD818A59D0}"/>
              </a:ext>
            </a:extLst>
          </p:cNvPr>
          <p:cNvSpPr txBox="1"/>
          <p:nvPr/>
        </p:nvSpPr>
        <p:spPr>
          <a:xfrm>
            <a:off x="620784" y="1157681"/>
            <a:ext cx="393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display </a:t>
            </a:r>
            <a:r>
              <a:rPr lang="ko-KR" altLang="en-US" b="1"/>
              <a:t>속성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63B38E-5F9A-586B-12C4-B183AA23223B}"/>
              </a:ext>
            </a:extLst>
          </p:cNvPr>
          <p:cNvSpPr txBox="1"/>
          <p:nvPr/>
        </p:nvSpPr>
        <p:spPr>
          <a:xfrm>
            <a:off x="713064" y="1871998"/>
            <a:ext cx="3087150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/>
              <a:t>4) display:none</a:t>
            </a:r>
          </a:p>
          <a:p>
            <a:pPr>
              <a:lnSpc>
                <a:spcPct val="150000"/>
              </a:lnSpc>
            </a:pPr>
            <a:endParaRPr lang="en-US" altLang="ko-KR" sz="1400"/>
          </a:p>
          <a:p>
            <a:pPr>
              <a:lnSpc>
                <a:spcPct val="150000"/>
              </a:lnSpc>
            </a:pPr>
            <a:r>
              <a:rPr lang="ko-KR" altLang="en-US" sz="1400"/>
              <a:t>해당 요소를 화면에</a:t>
            </a:r>
            <a:r>
              <a:rPr lang="en-US" altLang="ko-KR" sz="1400"/>
              <a:t> </a:t>
            </a:r>
            <a:r>
              <a:rPr lang="ko-KR" altLang="en-US" sz="1400"/>
              <a:t>표시하지 않음</a:t>
            </a:r>
            <a:endParaRPr lang="en-US" altLang="ko-KR" sz="1400"/>
          </a:p>
          <a:p>
            <a:pPr>
              <a:lnSpc>
                <a:spcPct val="150000"/>
              </a:lnSpc>
            </a:pPr>
            <a:r>
              <a:rPr lang="ko-KR" altLang="en-US" sz="1400"/>
              <a:t>화면에서 공간도 차지하지 않음</a:t>
            </a:r>
            <a:endParaRPr lang="en-US" altLang="ko-KR" sz="140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B301918-FFB0-2C45-4415-C140690AC365}"/>
              </a:ext>
            </a:extLst>
          </p:cNvPr>
          <p:cNvCxnSpPr/>
          <p:nvPr/>
        </p:nvCxnSpPr>
        <p:spPr>
          <a:xfrm flipV="1">
            <a:off x="3942826" y="1747988"/>
            <a:ext cx="0" cy="489609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C317605-997A-C976-207C-7CC638A28AF6}"/>
              </a:ext>
            </a:extLst>
          </p:cNvPr>
          <p:cNvSpPr txBox="1"/>
          <p:nvPr/>
        </p:nvSpPr>
        <p:spPr>
          <a:xfrm>
            <a:off x="4345497" y="1871998"/>
            <a:ext cx="30871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/>
              <a:t>5) </a:t>
            </a:r>
            <a:r>
              <a:rPr lang="ko-KR" altLang="en-US" sz="1400" b="1"/>
              <a:t>기타 </a:t>
            </a:r>
            <a:r>
              <a:rPr lang="en-US" altLang="ko-KR" sz="1400" b="1"/>
              <a:t>display  </a:t>
            </a:r>
            <a:r>
              <a:rPr lang="ko-KR" altLang="en-US" sz="1400" b="1"/>
              <a:t>속성 값</a:t>
            </a:r>
            <a:endParaRPr lang="en-US" altLang="ko-KR" sz="1400" b="1"/>
          </a:p>
          <a:p>
            <a:pPr>
              <a:lnSpc>
                <a:spcPct val="150000"/>
              </a:lnSpc>
            </a:pPr>
            <a:endParaRPr lang="en-US" altLang="ko-KR" sz="140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682D1D0-4ED1-7117-F45D-30D384697C49}"/>
              </a:ext>
            </a:extLst>
          </p:cNvPr>
          <p:cNvGrpSpPr/>
          <p:nvPr/>
        </p:nvGrpSpPr>
        <p:grpSpPr>
          <a:xfrm>
            <a:off x="4345497" y="2455406"/>
            <a:ext cx="5645790" cy="4046692"/>
            <a:chOff x="4269998" y="2591345"/>
            <a:chExt cx="5645790" cy="404669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E66C28B-7A4D-F4E9-50AD-C925FB458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69998" y="2591345"/>
              <a:ext cx="5645790" cy="86037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155908A-BC65-EC55-AADE-AB144E0E5C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78"/>
            <a:stretch/>
          </p:blipFill>
          <p:spPr>
            <a:xfrm>
              <a:off x="4294607" y="3426549"/>
              <a:ext cx="5579794" cy="3211488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DF4DD41-C0A0-CC24-7F4E-D9E3A8A35B58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175911E-07C7-F74F-307B-5D3871BFF501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A0FF7E-7000-558E-DCAB-29CB79F4CB37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900077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B48459-4100-9A1A-8D12-B1D2496A534F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박스 속성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8806FBD-B4DB-2C87-F5FE-4F195BA64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225" y="1433513"/>
            <a:ext cx="6305550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B89996-637D-5F4B-E7F2-3D210E2C1B65}"/>
              </a:ext>
            </a:extLst>
          </p:cNvPr>
          <p:cNvSpPr txBox="1"/>
          <p:nvPr/>
        </p:nvSpPr>
        <p:spPr>
          <a:xfrm>
            <a:off x="5449028" y="5579367"/>
            <a:ext cx="12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latin typeface="나눔고딕" pitchFamily="50" charset="-127"/>
                <a:ea typeface="나눔고딕" pitchFamily="50" charset="-127"/>
              </a:rPr>
              <a:t>박스 속성 사례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4400F07-F3AD-7CF0-0FAB-07599E7543A7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FB0074E-EC9B-90E9-50D9-D7122319B5D0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F7F912-F070-A700-CFF8-0D18B7834159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103284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B48459-4100-9A1A-8D12-B1D2496A534F}"/>
              </a:ext>
            </a:extLst>
          </p:cNvPr>
          <p:cNvSpPr txBox="1"/>
          <p:nvPr/>
        </p:nvSpPr>
        <p:spPr>
          <a:xfrm>
            <a:off x="306647" y="319086"/>
            <a:ext cx="92237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박스 속성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width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속성과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height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6600CAC-DB7E-AB83-F1D3-D7BD6127E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252" y="2071315"/>
            <a:ext cx="4511040" cy="12192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87489CB-8D97-5B60-A362-DA4D1BAE1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252" y="3290515"/>
            <a:ext cx="4511040" cy="156972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1DA21A8-2638-6D64-4156-C85AA37A4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224" y="2780928"/>
            <a:ext cx="1038225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28EE96-F65A-54B1-73C2-1DF14202738C}"/>
              </a:ext>
            </a:extLst>
          </p:cNvPr>
          <p:cNvSpPr txBox="1"/>
          <p:nvPr/>
        </p:nvSpPr>
        <p:spPr>
          <a:xfrm>
            <a:off x="6953633" y="4021336"/>
            <a:ext cx="36439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width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박스의 너비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height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박스의 높이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div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태그의 너비와 높이가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100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픽셀로 지정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700BA84-C86E-67A1-1088-260B61A8CE65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5B80A7D-BB9F-FDDB-9993-20BE1A4F1333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C14E43-B4D5-DE1B-106D-B0BBE918AA74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244806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1393</TotalTime>
  <Words>3540</Words>
  <Application>Microsoft Office PowerPoint</Application>
  <PresentationFormat>와이드스크린</PresentationFormat>
  <Paragraphs>637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1" baseType="lpstr">
      <vt:lpstr>D2Coding</vt:lpstr>
      <vt:lpstr>KoPubWorld돋움체 Bold</vt:lpstr>
      <vt:lpstr>TDc_SSiMyungJo_120_OTF</vt:lpstr>
      <vt:lpstr>나눔고딕</vt:lpstr>
      <vt:lpstr>맑은 고딕</vt:lpstr>
      <vt:lpstr>Arial</vt:lpstr>
      <vt:lpstr>Office 테마</vt:lpstr>
      <vt:lpstr>PowerPoint 프레젠테이션</vt:lpstr>
      <vt:lpstr>01[HTML+CSS+ JAVASCRIPT] 박스모델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02[HTML+CSS+ JAVASCRIPT] 테두리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03[HTML+CSS+ JAVASCRIPT] 여백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04[HTML+CSS+ JAVASCRIPT] 포지션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호진</dc:creator>
  <cp:lastModifiedBy>이 호진</cp:lastModifiedBy>
  <cp:revision>22</cp:revision>
  <dcterms:created xsi:type="dcterms:W3CDTF">2023-02-26T07:55:58Z</dcterms:created>
  <dcterms:modified xsi:type="dcterms:W3CDTF">2023-05-13T07:09:44Z</dcterms:modified>
</cp:coreProperties>
</file>